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4"/>
  </p:sldMasterIdLst>
  <p:notesMasterIdLst>
    <p:notesMasterId r:id="rId20"/>
  </p:notesMasterIdLst>
  <p:sldIdLst>
    <p:sldId id="305" r:id="rId5"/>
    <p:sldId id="358" r:id="rId6"/>
    <p:sldId id="354" r:id="rId7"/>
    <p:sldId id="355" r:id="rId8"/>
    <p:sldId id="364" r:id="rId9"/>
    <p:sldId id="356" r:id="rId10"/>
    <p:sldId id="359" r:id="rId11"/>
    <p:sldId id="360" r:id="rId12"/>
    <p:sldId id="361" r:id="rId13"/>
    <p:sldId id="362" r:id="rId14"/>
    <p:sldId id="318" r:id="rId15"/>
    <p:sldId id="350" r:id="rId16"/>
    <p:sldId id="351" r:id="rId17"/>
    <p:sldId id="353" r:id="rId18"/>
    <p:sldId id="36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0" autoAdjust="0"/>
    <p:restoredTop sz="94619" autoAdjust="0"/>
  </p:normalViewPr>
  <p:slideViewPr>
    <p:cSldViewPr snapToGrid="0">
      <p:cViewPr varScale="1">
        <p:scale>
          <a:sx n="95" d="100"/>
          <a:sy n="95" d="100"/>
        </p:scale>
        <p:origin x="5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BB5E80-64A3-4D80-9551-B407ED2E8921}" type="datetimeFigureOut">
              <a:rPr lang="en-CA" smtClean="0"/>
              <a:t>2023-09-06</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E5DC0-B295-42EF-8858-065A988053AB}" type="slidenum">
              <a:rPr lang="en-CA" smtClean="0"/>
              <a:t>‹#›</a:t>
            </a:fld>
            <a:endParaRPr lang="en-CA" dirty="0"/>
          </a:p>
        </p:txBody>
      </p:sp>
    </p:spTree>
    <p:extLst>
      <p:ext uri="{BB962C8B-B14F-4D97-AF65-F5344CB8AC3E}">
        <p14:creationId xmlns:p14="http://schemas.microsoft.com/office/powerpoint/2010/main" val="3861276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17DF8C6-6722-487E-99A1-F6D390A1370A}" type="slidenum">
              <a:rPr lang="fr-CA" smtClean="0"/>
              <a:t>11</a:t>
            </a:fld>
            <a:endParaRPr lang="fr-CA" dirty="0"/>
          </a:p>
        </p:txBody>
      </p:sp>
    </p:spTree>
    <p:extLst>
      <p:ext uri="{BB962C8B-B14F-4D97-AF65-F5344CB8AC3E}">
        <p14:creationId xmlns:p14="http://schemas.microsoft.com/office/powerpoint/2010/main" val="2229012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9/6/2023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101860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3C55A3C-5767-4844-A0A3-83778C2E5409}" type="datetime1">
              <a:rPr lang="en-US" smtClean="0"/>
              <a:t>9/6/2023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16447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9/6/2023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894399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9/6/2023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60631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9/6/2023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19129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A143DE9B-B678-4EFB-BB7D-A4370204A0B0}" type="datetime1">
              <a:rPr lang="en-US" smtClean="0"/>
              <a:t>9/6/2023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77887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68812DA-F765-4142-A6A3-A8ED7235E082}" type="datetime1">
              <a:rPr lang="en-US" smtClean="0"/>
              <a:t>9/6/2023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27306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3E0277FD-7DE6-41D4-930D-AC99F5AFE54E}" type="datetime1">
              <a:rPr lang="en-US" smtClean="0"/>
              <a:t>9/6/2023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98213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9/6/2023</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75036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9/6/2023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44242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8FF70A8-1D13-4657-95F0-A9EA54967B8D}" type="datetime1">
              <a:rPr lang="en-US" smtClean="0"/>
              <a:t>9/6/2023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2181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73ED0CC-082F-4160-86E5-0D6041F12778}" type="datetime1">
              <a:rPr lang="en-US" smtClean="0"/>
              <a:t>9/6/2023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9134669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3ED0CC-082F-4160-86E5-0D6041F12778}" type="datetime1">
              <a:rPr lang="en-US" smtClean="0"/>
              <a:t>9/6/2023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6233761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9079DC3-C9B5-499E-9140-0DC28B7074E2}" type="datetime1">
              <a:rPr lang="en-US" smtClean="0"/>
              <a:t>9/6/2023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83212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0BB33EA-E472-4D22-9C03-A9C14AA21CED}" type="datetime1">
              <a:rPr lang="en-US" smtClean="0"/>
              <a:t>9/6/2023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95293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9/6/2023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87740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9/6/2023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67186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73ED0CC-082F-4160-86E5-0D6041F12778}" type="datetime1">
              <a:rPr lang="en-US" smtClean="0"/>
              <a:t>9/6/2023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54218713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youtu.be/92OM5bdQ4N4"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05AC74-6838-4CD9-B157-B3BB3E2F5415}"/>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7961"/>
            <a:ext cx="12191980" cy="6857990"/>
          </a:xfrm>
          <a:prstGeom prst="rect">
            <a:avLst/>
          </a:prstGeom>
        </p:spPr>
      </p:pic>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804336" y="1623412"/>
            <a:ext cx="3503122" cy="2287229"/>
          </a:xfrm>
        </p:spPr>
        <p:txBody>
          <a:bodyPr>
            <a:normAutofit/>
          </a:bodyPr>
          <a:lstStyle/>
          <a:p>
            <a:pPr algn="l"/>
            <a:r>
              <a:rPr lang="en-US" sz="4400" b="1">
                <a:latin typeface="Calibri" panose="020F0502020204030204" pitchFamily="34" charset="0"/>
                <a:cs typeface="Calibri" panose="020F0502020204030204" pitchFamily="34" charset="0"/>
              </a:rPr>
              <a:t>Action </a:t>
            </a:r>
            <a:br>
              <a:rPr lang="en-US" sz="4400" b="1">
                <a:latin typeface="Calibri" panose="020F0502020204030204" pitchFamily="34" charset="0"/>
                <a:cs typeface="Calibri" panose="020F0502020204030204" pitchFamily="34" charset="0"/>
              </a:rPr>
            </a:br>
            <a:r>
              <a:rPr lang="en-US" sz="4400" b="1">
                <a:latin typeface="Calibri" panose="020F0502020204030204" pitchFamily="34" charset="0"/>
                <a:cs typeface="Calibri" panose="020F0502020204030204" pitchFamily="34" charset="0"/>
              </a:rPr>
              <a:t>for Justice </a:t>
            </a:r>
            <a:endParaRPr lang="en-US" sz="4400" b="1"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804335" y="4009771"/>
            <a:ext cx="3503122" cy="1244361"/>
          </a:xfrm>
        </p:spPr>
        <p:txBody>
          <a:bodyPr>
            <a:normAutofit/>
          </a:bodyPr>
          <a:lstStyle/>
          <a:p>
            <a:pPr algn="l"/>
            <a:r>
              <a:rPr lang="en-US" sz="3200" b="1" dirty="0">
                <a:solidFill>
                  <a:schemeClr val="bg1"/>
                </a:solidFill>
                <a:latin typeface="Calibri" panose="020F0502020204030204" pitchFamily="34" charset="0"/>
                <a:cs typeface="Calibri" panose="020F0502020204030204" pitchFamily="34" charset="0"/>
              </a:rPr>
              <a:t>Session 6</a:t>
            </a:r>
          </a:p>
        </p:txBody>
      </p:sp>
    </p:spTree>
    <p:extLst>
      <p:ext uri="{BB962C8B-B14F-4D97-AF65-F5344CB8AC3E}">
        <p14:creationId xmlns:p14="http://schemas.microsoft.com/office/powerpoint/2010/main" val="1946576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6A8F-29A8-6BC4-4B7B-FAB1AE38398C}"/>
              </a:ext>
            </a:extLst>
          </p:cNvPr>
          <p:cNvSpPr>
            <a:spLocks noGrp="1"/>
          </p:cNvSpPr>
          <p:nvPr>
            <p:ph type="title"/>
          </p:nvPr>
        </p:nvSpPr>
        <p:spPr>
          <a:xfrm>
            <a:off x="1393639" y="452718"/>
            <a:ext cx="9404723" cy="1400530"/>
          </a:xfrm>
        </p:spPr>
        <p:txBody>
          <a:bodyPr/>
          <a:lstStyle/>
          <a:p>
            <a:pPr algn="ctr"/>
            <a:r>
              <a:rPr lang="en-US" sz="4400" b="1" dirty="0">
                <a:latin typeface="Calibri" panose="020F0502020204030204" pitchFamily="34" charset="0"/>
                <a:cs typeface="Calibri" panose="020F0502020204030204" pitchFamily="34" charset="0"/>
              </a:rPr>
              <a:t>Opening Song</a:t>
            </a:r>
            <a:endParaRPr lang="en-CA" sz="44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EAC1900-F5F1-B566-EF8D-DDED5C5E14E6}"/>
              </a:ext>
            </a:extLst>
          </p:cNvPr>
          <p:cNvSpPr>
            <a:spLocks noGrp="1"/>
          </p:cNvSpPr>
          <p:nvPr>
            <p:ph idx="1"/>
          </p:nvPr>
        </p:nvSpPr>
        <p:spPr>
          <a:xfrm>
            <a:off x="1622730" y="2052918"/>
            <a:ext cx="8946541" cy="4195481"/>
          </a:xfrm>
        </p:spPr>
        <p:txBody>
          <a:bodyPr/>
          <a:lstStyle/>
          <a:p>
            <a:pPr marL="0" indent="0" algn="ctr">
              <a:buNone/>
            </a:pPr>
            <a:r>
              <a:rPr lang="en-US" sz="3200" dirty="0">
                <a:latin typeface="Calibri" panose="020F0502020204030204" pitchFamily="34" charset="0"/>
                <a:cs typeface="Calibri" panose="020F0502020204030204" pitchFamily="34" charset="0"/>
              </a:rPr>
              <a:t>Room at the table:</a:t>
            </a:r>
          </a:p>
          <a:p>
            <a:pPr marL="0" indent="0" algn="ctr">
              <a:buNone/>
            </a:pPr>
            <a:r>
              <a:rPr lang="en-CA" dirty="0">
                <a:latin typeface="Calibri" panose="020F0502020204030204" pitchFamily="34" charset="0"/>
                <a:cs typeface="Calibri" panose="020F0502020204030204" pitchFamily="34" charset="0"/>
                <a:hlinkClick r:id="rId2"/>
              </a:rPr>
              <a:t>https://youtu.be/92OM5bdQ4N4</a:t>
            </a:r>
            <a:endParaRPr lang="en-CA" dirty="0">
              <a:latin typeface="Calibri" panose="020F0502020204030204" pitchFamily="34" charset="0"/>
              <a:cs typeface="Calibri" panose="020F0502020204030204" pitchFamily="34" charset="0"/>
            </a:endParaRPr>
          </a:p>
          <a:p>
            <a:endParaRPr lang="en-CA" dirty="0"/>
          </a:p>
        </p:txBody>
      </p:sp>
    </p:spTree>
    <p:extLst>
      <p:ext uri="{BB962C8B-B14F-4D97-AF65-F5344CB8AC3E}">
        <p14:creationId xmlns:p14="http://schemas.microsoft.com/office/powerpoint/2010/main" val="3150817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B6A8B-87F7-4318-7BB9-FF0961F2461D}"/>
              </a:ext>
            </a:extLst>
          </p:cNvPr>
          <p:cNvSpPr>
            <a:spLocks noGrp="1"/>
          </p:cNvSpPr>
          <p:nvPr>
            <p:ph type="title"/>
          </p:nvPr>
        </p:nvSpPr>
        <p:spPr>
          <a:xfrm>
            <a:off x="1393639" y="452718"/>
            <a:ext cx="9404723" cy="1400530"/>
          </a:xfrm>
        </p:spPr>
        <p:txBody>
          <a:bodyPr/>
          <a:lstStyle/>
          <a:p>
            <a:pPr algn="ctr"/>
            <a:r>
              <a:rPr lang="en-US" sz="4400" b="1" dirty="0">
                <a:latin typeface="Calibri" panose="020F0502020204030204" pitchFamily="34" charset="0"/>
                <a:cs typeface="Calibri" panose="020F0502020204030204" pitchFamily="34" charset="0"/>
              </a:rPr>
              <a:t>Small groups</a:t>
            </a:r>
            <a:endParaRPr lang="en-CA" sz="44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F1B477C9-8AC7-57AD-FA4D-E92118110629}"/>
              </a:ext>
            </a:extLst>
          </p:cNvPr>
          <p:cNvSpPr>
            <a:spLocks noGrp="1"/>
          </p:cNvSpPr>
          <p:nvPr>
            <p:ph idx="1"/>
          </p:nvPr>
        </p:nvSpPr>
        <p:spPr>
          <a:xfrm>
            <a:off x="1622730" y="1431481"/>
            <a:ext cx="8946541" cy="4195481"/>
          </a:xfrm>
        </p:spPr>
        <p:txBody>
          <a:bodyPr>
            <a:noAutofit/>
          </a:bodyPr>
          <a:lstStyle/>
          <a:p>
            <a:r>
              <a:rPr lang="en-US" sz="3200" dirty="0">
                <a:latin typeface="Calibri" panose="020F0502020204030204" pitchFamily="34" charset="0"/>
                <a:cs typeface="Calibri" panose="020F0502020204030204" pitchFamily="34" charset="0"/>
              </a:rPr>
              <a:t>What has been your response to the injustices in your life?</a:t>
            </a:r>
          </a:p>
          <a:p>
            <a:r>
              <a:rPr lang="en-US" sz="3200" dirty="0">
                <a:latin typeface="Calibri" panose="020F0502020204030204" pitchFamily="34" charset="0"/>
                <a:cs typeface="Calibri" panose="020F0502020204030204" pitchFamily="34" charset="0"/>
              </a:rPr>
              <a:t>How did those injustices awaken in you a deep thirst for justice? Describe some of the emotions that accompanied that thirst.</a:t>
            </a:r>
          </a:p>
          <a:p>
            <a:r>
              <a:rPr lang="en-US" sz="3200" dirty="0">
                <a:latin typeface="Calibri" panose="020F0502020204030204" pitchFamily="34" charset="0"/>
                <a:cs typeface="Calibri" panose="020F0502020204030204" pitchFamily="34" charset="0"/>
              </a:rPr>
              <a:t>How did you put that desire for justice into action?</a:t>
            </a:r>
          </a:p>
          <a:p>
            <a:r>
              <a:rPr lang="en-US" sz="3200" dirty="0">
                <a:latin typeface="Calibri" panose="020F0502020204030204" pitchFamily="34" charset="0"/>
                <a:cs typeface="Calibri" panose="020F0502020204030204" pitchFamily="34" charset="0"/>
              </a:rPr>
              <a:t>Were there times when you did not act? If so, how did your feelings get expressed  - constructively?    - destructively?</a:t>
            </a:r>
          </a:p>
          <a:p>
            <a:endParaRPr lang="en-CA"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916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9D427-3C8D-E096-3015-4CA2CE52AC67}"/>
              </a:ext>
            </a:extLst>
          </p:cNvPr>
          <p:cNvSpPr>
            <a:spLocks noGrp="1"/>
          </p:cNvSpPr>
          <p:nvPr>
            <p:ph type="title"/>
          </p:nvPr>
        </p:nvSpPr>
        <p:spPr>
          <a:xfrm>
            <a:off x="1393639" y="339004"/>
            <a:ext cx="9404723" cy="891052"/>
          </a:xfrm>
        </p:spPr>
        <p:txBody>
          <a:bodyPr/>
          <a:lstStyle/>
          <a:p>
            <a:pPr algn="ctr"/>
            <a:r>
              <a:rPr lang="en-US" sz="4400" b="1" dirty="0">
                <a:latin typeface="Calibri" panose="020F0502020204030204" pitchFamily="34" charset="0"/>
                <a:cs typeface="Calibri" panose="020F0502020204030204" pitchFamily="34" charset="0"/>
              </a:rPr>
              <a:t>Open sharing</a:t>
            </a:r>
            <a:endParaRPr lang="en-CA" sz="44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3FACA17D-7757-3753-A487-34BF222B84F4}"/>
              </a:ext>
            </a:extLst>
          </p:cNvPr>
          <p:cNvSpPr>
            <a:spLocks noGrp="1"/>
          </p:cNvSpPr>
          <p:nvPr>
            <p:ph idx="1"/>
          </p:nvPr>
        </p:nvSpPr>
        <p:spPr>
          <a:xfrm>
            <a:off x="1622730" y="1230056"/>
            <a:ext cx="8946541" cy="4729700"/>
          </a:xfrm>
        </p:spPr>
        <p:txBody>
          <a:bodyPr>
            <a:noAutofit/>
          </a:bodyPr>
          <a:lstStyle/>
          <a:p>
            <a:r>
              <a:rPr lang="en-US" dirty="0">
                <a:latin typeface="Calibri" panose="020F0502020204030204" pitchFamily="34" charset="0"/>
                <a:cs typeface="Calibri" panose="020F0502020204030204" pitchFamily="34" charset="0"/>
              </a:rPr>
              <a:t>Feelings, common ground in the group</a:t>
            </a:r>
          </a:p>
          <a:p>
            <a:r>
              <a:rPr lang="en-US" dirty="0">
                <a:latin typeface="Calibri" panose="020F0502020204030204" pitchFamily="34" charset="0"/>
                <a:cs typeface="Calibri" panose="020F0502020204030204" pitchFamily="34" charset="0"/>
              </a:rPr>
              <a:t>Recalling how Mother Marie-Rose responded to the injustices towards the sisters and the school</a:t>
            </a:r>
          </a:p>
          <a:p>
            <a:r>
              <a:rPr lang="en-US" dirty="0">
                <a:latin typeface="Calibri" panose="020F0502020204030204" pitchFamily="34" charset="0"/>
                <a:cs typeface="Calibri" panose="020F0502020204030204" pitchFamily="34" charset="0"/>
              </a:rPr>
              <a:t>The kinds of justice:</a:t>
            </a:r>
          </a:p>
          <a:p>
            <a:pPr lvl="1"/>
            <a:r>
              <a:rPr lang="en-US" sz="2000" dirty="0">
                <a:latin typeface="Calibri" panose="020F0502020204030204" pitchFamily="34" charset="0"/>
                <a:cs typeface="Calibri" panose="020F0502020204030204" pitchFamily="34" charset="0"/>
              </a:rPr>
              <a:t>Environmental justice</a:t>
            </a:r>
          </a:p>
          <a:p>
            <a:pPr lvl="2"/>
            <a:r>
              <a:rPr lang="en-US" sz="2000" dirty="0">
                <a:latin typeface="Calibri" panose="020F0502020204030204" pitchFamily="34" charset="0"/>
                <a:cs typeface="Calibri" panose="020F0502020204030204" pitchFamily="34" charset="0"/>
              </a:rPr>
              <a:t>Economic justice</a:t>
            </a:r>
          </a:p>
          <a:p>
            <a:pPr lvl="3"/>
            <a:r>
              <a:rPr lang="en-US" sz="2000" dirty="0">
                <a:latin typeface="Calibri" panose="020F0502020204030204" pitchFamily="34" charset="0"/>
                <a:cs typeface="Calibri" panose="020F0502020204030204" pitchFamily="34" charset="0"/>
              </a:rPr>
              <a:t>Judiciary justice </a:t>
            </a:r>
          </a:p>
          <a:p>
            <a:pPr lvl="4"/>
            <a:r>
              <a:rPr lang="en-US" sz="2000" dirty="0">
                <a:latin typeface="Calibri" panose="020F0502020204030204" pitchFamily="34" charset="0"/>
                <a:cs typeface="Calibri" panose="020F0502020204030204" pitchFamily="34" charset="0"/>
              </a:rPr>
              <a:t>Political justice</a:t>
            </a:r>
          </a:p>
          <a:p>
            <a:pPr lvl="5"/>
            <a:r>
              <a:rPr lang="en-US" sz="2000" dirty="0">
                <a:latin typeface="Calibri" panose="020F0502020204030204" pitchFamily="34" charset="0"/>
                <a:cs typeface="Calibri" panose="020F0502020204030204" pitchFamily="34" charset="0"/>
              </a:rPr>
              <a:t>Restorative justice</a:t>
            </a:r>
          </a:p>
          <a:p>
            <a:pPr lvl="6"/>
            <a:r>
              <a:rPr lang="en-US" sz="2000" dirty="0">
                <a:latin typeface="Calibri" panose="020F0502020204030204" pitchFamily="34" charset="0"/>
                <a:cs typeface="Calibri" panose="020F0502020204030204" pitchFamily="34" charset="0"/>
              </a:rPr>
              <a:t>Justice in the media</a:t>
            </a:r>
          </a:p>
          <a:p>
            <a:pPr lvl="7"/>
            <a:r>
              <a:rPr lang="en-US" sz="2000" dirty="0">
                <a:latin typeface="Calibri" panose="020F0502020204030204" pitchFamily="34" charset="0"/>
                <a:cs typeface="Calibri" panose="020F0502020204030204" pitchFamily="34" charset="0"/>
              </a:rPr>
              <a:t>The Universal declaration of human rights</a:t>
            </a:r>
          </a:p>
          <a:p>
            <a:pPr lvl="8"/>
            <a:r>
              <a:rPr lang="en-US" sz="2000" dirty="0">
                <a:latin typeface="Calibri" panose="020F0502020204030204" pitchFamily="34" charset="0"/>
                <a:cs typeface="Calibri" panose="020F0502020204030204" pitchFamily="34" charset="0"/>
              </a:rPr>
              <a:t>A just peace</a:t>
            </a:r>
          </a:p>
          <a:p>
            <a:pPr lvl="8"/>
            <a:r>
              <a:rPr lang="en-US" sz="2000" dirty="0">
                <a:latin typeface="Calibri" panose="020F0502020204030204" pitchFamily="34" charset="0"/>
                <a:cs typeface="Calibri" panose="020F0502020204030204" pitchFamily="34" charset="0"/>
              </a:rPr>
              <a:t>      Other…</a:t>
            </a:r>
          </a:p>
          <a:p>
            <a:pPr lvl="2"/>
            <a:endParaRPr lang="en-CA"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98902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CAA26-DC63-F885-3914-D21B418236CA}"/>
              </a:ext>
            </a:extLst>
          </p:cNvPr>
          <p:cNvSpPr>
            <a:spLocks noGrp="1"/>
          </p:cNvSpPr>
          <p:nvPr>
            <p:ph type="title"/>
          </p:nvPr>
        </p:nvSpPr>
        <p:spPr>
          <a:xfrm>
            <a:off x="1393639" y="452718"/>
            <a:ext cx="9404723" cy="1400530"/>
          </a:xfrm>
        </p:spPr>
        <p:txBody>
          <a:bodyPr/>
          <a:lstStyle/>
          <a:p>
            <a:pPr algn="ctr"/>
            <a:r>
              <a:rPr lang="en-US" sz="4400" b="1" dirty="0">
                <a:latin typeface="Calibri" panose="020F0502020204030204" pitchFamily="34" charset="0"/>
                <a:cs typeface="Calibri" panose="020F0502020204030204" pitchFamily="34" charset="0"/>
              </a:rPr>
              <a:t>SNJM involvement </a:t>
            </a:r>
            <a:br>
              <a:rPr lang="en-US" sz="4400" b="1" dirty="0">
                <a:latin typeface="Calibri" panose="020F0502020204030204" pitchFamily="34" charset="0"/>
                <a:cs typeface="Calibri" panose="020F0502020204030204" pitchFamily="34" charset="0"/>
              </a:rPr>
            </a:br>
            <a:r>
              <a:rPr lang="en-US" sz="4400" b="1" dirty="0">
                <a:latin typeface="Calibri" panose="020F0502020204030204" pitchFamily="34" charset="0"/>
                <a:cs typeface="Calibri" panose="020F0502020204030204" pitchFamily="34" charset="0"/>
              </a:rPr>
              <a:t>in Justice organizations</a:t>
            </a:r>
            <a:endParaRPr lang="en-CA" sz="44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D8DC0E8-9801-33A5-CC6A-E133060BB9E3}"/>
              </a:ext>
            </a:extLst>
          </p:cNvPr>
          <p:cNvSpPr>
            <a:spLocks noGrp="1"/>
          </p:cNvSpPr>
          <p:nvPr>
            <p:ph idx="1"/>
          </p:nvPr>
        </p:nvSpPr>
        <p:spPr>
          <a:xfrm>
            <a:off x="1622730" y="2052918"/>
            <a:ext cx="8946541" cy="4195481"/>
          </a:xfrm>
        </p:spPr>
        <p:txBody>
          <a:bodyPr>
            <a:noAutofit/>
          </a:bodyPr>
          <a:lstStyle/>
          <a:p>
            <a:r>
              <a:rPr lang="en-US" sz="2400" dirty="0">
                <a:latin typeface="Calibri" panose="020F0502020204030204" pitchFamily="34" charset="0"/>
                <a:cs typeface="Calibri" panose="020F0502020204030204" pitchFamily="34" charset="0"/>
              </a:rPr>
              <a:t>Development and Peace </a:t>
            </a:r>
          </a:p>
          <a:p>
            <a:r>
              <a:rPr lang="en-US" sz="2400" dirty="0">
                <a:latin typeface="Calibri" panose="020F0502020204030204" pitchFamily="34" charset="0"/>
                <a:cs typeface="Calibri" panose="020F0502020204030204" pitchFamily="34" charset="0"/>
              </a:rPr>
              <a:t>Unanima – inter-congregational world wide</a:t>
            </a:r>
          </a:p>
          <a:p>
            <a:r>
              <a:rPr lang="en-US" sz="2400" dirty="0">
                <a:latin typeface="Calibri" panose="020F0502020204030204" pitchFamily="34" charset="0"/>
                <a:cs typeface="Calibri" panose="020F0502020204030204" pitchFamily="34" charset="0"/>
              </a:rPr>
              <a:t>Peace movement</a:t>
            </a:r>
          </a:p>
          <a:p>
            <a:r>
              <a:rPr lang="en-US" sz="2400" dirty="0">
                <a:latin typeface="Calibri" panose="020F0502020204030204" pitchFamily="34" charset="0"/>
                <a:cs typeface="Calibri" panose="020F0502020204030204" pitchFamily="34" charset="0"/>
              </a:rPr>
              <a:t> other examples of working for justice in the various provinces of the congregation.</a:t>
            </a:r>
          </a:p>
          <a:p>
            <a:r>
              <a:rPr lang="en-US" sz="2400" dirty="0">
                <a:latin typeface="Calibri" panose="020F0502020204030204" pitchFamily="34" charset="0"/>
                <a:cs typeface="Calibri" panose="020F0502020204030204" pitchFamily="34" charset="0"/>
              </a:rPr>
              <a:t>Replacing violence with alternatives – education in non-violence</a:t>
            </a:r>
          </a:p>
          <a:p>
            <a:r>
              <a:rPr lang="en-US" sz="2400" dirty="0">
                <a:latin typeface="Calibri" panose="020F0502020204030204" pitchFamily="34" charset="0"/>
                <a:cs typeface="Calibri" panose="020F0502020204030204" pitchFamily="34" charset="0"/>
              </a:rPr>
              <a:t> Laudato Si movement</a:t>
            </a:r>
          </a:p>
          <a:p>
            <a:r>
              <a:rPr lang="en-US" sz="2400" dirty="0">
                <a:latin typeface="Calibri" panose="020F0502020204030204" pitchFamily="34" charset="0"/>
                <a:cs typeface="Calibri" panose="020F0502020204030204" pitchFamily="34" charset="0"/>
              </a:rPr>
              <a:t>Word beyond war</a:t>
            </a:r>
          </a:p>
          <a:p>
            <a:r>
              <a:rPr lang="en-US" sz="2400" dirty="0">
                <a:latin typeface="Calibri" panose="020F0502020204030204" pitchFamily="34" charset="0"/>
                <a:cs typeface="Calibri" panose="020F0502020204030204" pitchFamily="34" charset="0"/>
              </a:rPr>
              <a:t>Others…</a:t>
            </a:r>
          </a:p>
        </p:txBody>
      </p:sp>
    </p:spTree>
    <p:extLst>
      <p:ext uri="{BB962C8B-B14F-4D97-AF65-F5344CB8AC3E}">
        <p14:creationId xmlns:p14="http://schemas.microsoft.com/office/powerpoint/2010/main" val="1624915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3397-3FFB-C4D9-AE01-1E00D121E611}"/>
              </a:ext>
            </a:extLst>
          </p:cNvPr>
          <p:cNvSpPr>
            <a:spLocks noGrp="1"/>
          </p:cNvSpPr>
          <p:nvPr>
            <p:ph type="title"/>
          </p:nvPr>
        </p:nvSpPr>
        <p:spPr>
          <a:xfrm>
            <a:off x="1393639" y="468620"/>
            <a:ext cx="9404723" cy="803588"/>
          </a:xfrm>
        </p:spPr>
        <p:txBody>
          <a:bodyPr/>
          <a:lstStyle/>
          <a:p>
            <a:pPr algn="ctr"/>
            <a:r>
              <a:rPr lang="en-US" sz="4400" b="1" dirty="0">
                <a:latin typeface="Calibri" panose="020F0502020204030204" pitchFamily="34" charset="0"/>
                <a:cs typeface="Calibri" panose="020F0502020204030204" pitchFamily="34" charset="0"/>
              </a:rPr>
              <a:t>The Constitutions on Justice</a:t>
            </a:r>
            <a:endParaRPr lang="en-CA" sz="44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CD7A24A7-2BCF-30EC-0294-A6651F6BDAAB}"/>
              </a:ext>
            </a:extLst>
          </p:cNvPr>
          <p:cNvSpPr>
            <a:spLocks noGrp="1"/>
          </p:cNvSpPr>
          <p:nvPr>
            <p:ph sz="half" idx="1"/>
          </p:nvPr>
        </p:nvSpPr>
        <p:spPr>
          <a:xfrm>
            <a:off x="1293348" y="1256307"/>
            <a:ext cx="4952843" cy="5000032"/>
          </a:xfrm>
        </p:spPr>
        <p:txBody>
          <a:bodyPr>
            <a:noAutofit/>
          </a:bodyPr>
          <a:lstStyle/>
          <a:p>
            <a:pPr>
              <a:buFont typeface="+mj-lt"/>
              <a:buAutoNum type="arabicPeriod" startAt="13"/>
            </a:pPr>
            <a:r>
              <a:rPr lang="en-US" sz="2000" dirty="0">
                <a:latin typeface="Calibri" panose="020F0502020204030204" pitchFamily="34" charset="0"/>
                <a:cs typeface="Calibri" panose="020F0502020204030204" pitchFamily="34" charset="0"/>
              </a:rPr>
              <a:t>Education in the faith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demands of us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active involvement</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In the promotion of justice.</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In this spirit</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and according to the teachings of the Church,</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Our educational endeavors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have a special concern</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for the poor and disadvantaged.</a:t>
            </a:r>
          </a:p>
          <a:p>
            <a:pPr>
              <a:buFont typeface="+mj-lt"/>
              <a:buAutoNum type="arabicPeriod" startAt="14"/>
            </a:pPr>
            <a:r>
              <a:rPr lang="en-US" sz="2000" dirty="0">
                <a:latin typeface="Calibri" panose="020F0502020204030204" pitchFamily="34" charset="0"/>
                <a:cs typeface="Calibri" panose="020F0502020204030204" pitchFamily="34" charset="0"/>
              </a:rPr>
              <a:t>We are challenged by the Gospel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and by the needs of society</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to unite our efforts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with those around us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to attain for all people conditions of life</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more equitable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and more worthy of human dignity.</a:t>
            </a:r>
          </a:p>
        </p:txBody>
      </p:sp>
      <p:sp>
        <p:nvSpPr>
          <p:cNvPr id="4" name="Content Placeholder 3">
            <a:extLst>
              <a:ext uri="{FF2B5EF4-FFF2-40B4-BE49-F238E27FC236}">
                <a16:creationId xmlns:a16="http://schemas.microsoft.com/office/drawing/2014/main" id="{5AF65F2D-F8A2-EB9E-52DA-CAA1DDBC7E3A}"/>
              </a:ext>
            </a:extLst>
          </p:cNvPr>
          <p:cNvSpPr>
            <a:spLocks noGrp="1"/>
          </p:cNvSpPr>
          <p:nvPr>
            <p:ph sz="half" idx="2"/>
          </p:nvPr>
        </p:nvSpPr>
        <p:spPr>
          <a:xfrm>
            <a:off x="6502311" y="1256306"/>
            <a:ext cx="4396341" cy="5000031"/>
          </a:xfrm>
        </p:spPr>
        <p:txBody>
          <a:bodyPr>
            <a:noAutofit/>
          </a:bodyPr>
          <a:lstStyle/>
          <a:p>
            <a:pPr>
              <a:buFont typeface="+mj-lt"/>
              <a:buAutoNum type="arabicPeriod" startAt="34"/>
            </a:pPr>
            <a:r>
              <a:rPr lang="en-US" sz="2000" dirty="0">
                <a:latin typeface="Calibri" panose="020F0502020204030204" pitchFamily="34" charset="0"/>
                <a:cs typeface="Calibri" panose="020F0502020204030204" pitchFamily="34" charset="0"/>
              </a:rPr>
              <a:t>In our solidarity with the poor,</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we seek justice</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and respect for human dignity.</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We strive toward</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the realization of God’s plans</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for the recognition and development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of the individual gifts of each person.</a:t>
            </a:r>
          </a:p>
          <a:p>
            <a:pPr>
              <a:buFont typeface="+mj-lt"/>
              <a:buAutoNum type="arabicPeriod" startAt="35"/>
            </a:pPr>
            <a:r>
              <a:rPr lang="en-US" sz="2000" dirty="0">
                <a:latin typeface="Calibri" panose="020F0502020204030204" pitchFamily="34" charset="0"/>
                <a:cs typeface="Calibri" panose="020F0502020204030204" pitchFamily="34" charset="0"/>
              </a:rPr>
              <a:t>35  Our poverty expresses our dependence</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upon God, in hope,</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Anticipating the coming of the kingdom</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of justice and love.</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For us to be poor, in spirit and in fact,</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is a way of living the paschal mystery.</a:t>
            </a:r>
          </a:p>
        </p:txBody>
      </p:sp>
    </p:spTree>
    <p:extLst>
      <p:ext uri="{BB962C8B-B14F-4D97-AF65-F5344CB8AC3E}">
        <p14:creationId xmlns:p14="http://schemas.microsoft.com/office/powerpoint/2010/main" val="3785845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A6863-6D1D-263B-A324-3DDB462B6F8B}"/>
              </a:ext>
            </a:extLst>
          </p:cNvPr>
          <p:cNvSpPr>
            <a:spLocks noGrp="1"/>
          </p:cNvSpPr>
          <p:nvPr>
            <p:ph type="title"/>
          </p:nvPr>
        </p:nvSpPr>
        <p:spPr>
          <a:xfrm>
            <a:off x="1393639" y="452718"/>
            <a:ext cx="9404723" cy="1400530"/>
          </a:xfrm>
        </p:spPr>
        <p:txBody>
          <a:bodyPr/>
          <a:lstStyle/>
          <a:p>
            <a:pPr algn="ctr"/>
            <a:r>
              <a:rPr lang="en-US" sz="4400" b="1" dirty="0">
                <a:latin typeface="Calibri" panose="020F0502020204030204" pitchFamily="34" charset="0"/>
                <a:cs typeface="Calibri" panose="020F0502020204030204" pitchFamily="34" charset="0"/>
              </a:rPr>
              <a:t>Chapter Acts 1996 </a:t>
            </a:r>
            <a:br>
              <a:rPr lang="en-US" sz="4400" b="1" dirty="0">
                <a:latin typeface="Calibri" panose="020F0502020204030204" pitchFamily="34" charset="0"/>
                <a:cs typeface="Calibri" panose="020F0502020204030204" pitchFamily="34" charset="0"/>
              </a:rPr>
            </a:br>
            <a:r>
              <a:rPr lang="en-US" sz="4400" b="1" dirty="0">
                <a:latin typeface="Calibri" panose="020F0502020204030204" pitchFamily="34" charset="0"/>
                <a:cs typeface="Calibri" panose="020F0502020204030204" pitchFamily="34" charset="0"/>
              </a:rPr>
              <a:t>on Systemic Change</a:t>
            </a:r>
            <a:endParaRPr lang="en-CA" sz="44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278DC27-D066-C844-C694-3CBE1951A2D7}"/>
              </a:ext>
            </a:extLst>
          </p:cNvPr>
          <p:cNvSpPr>
            <a:spLocks noGrp="1"/>
          </p:cNvSpPr>
          <p:nvPr>
            <p:ph idx="1"/>
          </p:nvPr>
        </p:nvSpPr>
        <p:spPr>
          <a:xfrm>
            <a:off x="1622730" y="2052918"/>
            <a:ext cx="8946541" cy="4195481"/>
          </a:xfrm>
        </p:spPr>
        <p:txBody>
          <a:bodyPr>
            <a:normAutofit/>
          </a:bodyPr>
          <a:lstStyle/>
          <a:p>
            <a:r>
              <a:rPr lang="en-US" dirty="0">
                <a:latin typeface="Calibri" panose="020F0502020204030204" pitchFamily="34" charset="0"/>
                <a:cs typeface="Calibri" panose="020F0502020204030204" pitchFamily="34" charset="0"/>
              </a:rPr>
              <a:t>We commit ourselves to used our corporate power effectively in solidarity with people who are impoverished.  Called to be prophetic witnesses to the Gospel, we commit ourselves to work to change structures and systems which oppress life wherever it is threatened.  As we communally discern our commitment, some may be called to risk job, reputation, security, or life itself.</a:t>
            </a:r>
          </a:p>
          <a:p>
            <a:r>
              <a:rPr lang="en-US" dirty="0">
                <a:latin typeface="Calibri" panose="020F0502020204030204" pitchFamily="34" charset="0"/>
                <a:cs typeface="Calibri" panose="020F0502020204030204" pitchFamily="34" charset="0"/>
              </a:rPr>
              <a:t>The General Administration will seek means whereby the membership of the Congregation can make a corporate stance.  These can be used by the General Administration, Provinces, and various committees or groups to initiate and action for the whole community to consider for a corporate stance.</a:t>
            </a:r>
          </a:p>
          <a:p>
            <a:r>
              <a:rPr lang="en-US" dirty="0">
                <a:latin typeface="Calibri" panose="020F0502020204030204" pitchFamily="34" charset="0"/>
                <a:cs typeface="Calibri" panose="020F0502020204030204" pitchFamily="34" charset="0"/>
              </a:rPr>
              <a:t>In collaboration with other networks, we will create and support alternative projects (cooperatives, associations, collective projects, etc.) which empower people who are impoverished to be artisans of their own liberation.</a:t>
            </a:r>
            <a:endParaRPr lang="en-CA"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1171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FF401-CFDF-6DB2-2DF4-2C4F3112C779}"/>
              </a:ext>
            </a:extLst>
          </p:cNvPr>
          <p:cNvSpPr>
            <a:spLocks noGrp="1"/>
          </p:cNvSpPr>
          <p:nvPr>
            <p:ph type="title"/>
          </p:nvPr>
        </p:nvSpPr>
        <p:spPr>
          <a:xfrm>
            <a:off x="1393639" y="452718"/>
            <a:ext cx="9404723" cy="1400530"/>
          </a:xfrm>
        </p:spPr>
        <p:txBody>
          <a:bodyPr/>
          <a:lstStyle/>
          <a:p>
            <a:pPr algn="ctr"/>
            <a:r>
              <a:rPr lang="en-US" sz="4400" b="1" dirty="0">
                <a:latin typeface="Calibri" panose="020F0502020204030204" pitchFamily="34" charset="0"/>
                <a:cs typeface="Calibri" panose="020F0502020204030204" pitchFamily="34" charset="0"/>
              </a:rPr>
              <a:t>Chapter Acts of 1996</a:t>
            </a:r>
            <a:br>
              <a:rPr lang="en-US" sz="4400" b="1" dirty="0">
                <a:latin typeface="Calibri" panose="020F0502020204030204" pitchFamily="34" charset="0"/>
                <a:cs typeface="Calibri" panose="020F0502020204030204" pitchFamily="34" charset="0"/>
              </a:rPr>
            </a:br>
            <a:r>
              <a:rPr lang="en-US" sz="4400" b="1" dirty="0">
                <a:latin typeface="Calibri" panose="020F0502020204030204" pitchFamily="34" charset="0"/>
                <a:cs typeface="Calibri" panose="020F0502020204030204" pitchFamily="34" charset="0"/>
              </a:rPr>
              <a:t>on Women and Creation</a:t>
            </a:r>
            <a:endParaRPr lang="en-CA" sz="44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C286CEF-3797-F22A-09F2-431AFEFF0325}"/>
              </a:ext>
            </a:extLst>
          </p:cNvPr>
          <p:cNvSpPr>
            <a:spLocks noGrp="1"/>
          </p:cNvSpPr>
          <p:nvPr>
            <p:ph idx="1"/>
          </p:nvPr>
        </p:nvSpPr>
        <p:spPr>
          <a:xfrm>
            <a:off x="1622730" y="2052918"/>
            <a:ext cx="8946541" cy="4195481"/>
          </a:xfrm>
        </p:spPr>
        <p:txBody>
          <a:bodyPr>
            <a:normAutofit/>
          </a:bodyPr>
          <a:lstStyle/>
          <a:p>
            <a:pPr>
              <a:spcBef>
                <a:spcPts val="1800"/>
              </a:spcBef>
            </a:pPr>
            <a:r>
              <a:rPr lang="en-US" dirty="0">
                <a:latin typeface="Calibri" panose="020F0502020204030204" pitchFamily="34" charset="0"/>
                <a:cs typeface="Calibri" panose="020F0502020204030204" pitchFamily="34" charset="0"/>
              </a:rPr>
              <a:t>God, Source of al Life, makes a covenant with Creation.</a:t>
            </a:r>
          </a:p>
          <a:p>
            <a:pPr>
              <a:spcBef>
                <a:spcPts val="1800"/>
              </a:spcBef>
            </a:pPr>
            <a:r>
              <a:rPr lang="en-US" dirty="0">
                <a:latin typeface="Calibri" panose="020F0502020204030204" pitchFamily="34" charset="0"/>
                <a:cs typeface="Calibri" panose="020F0502020204030204" pitchFamily="34" charset="0"/>
              </a:rPr>
              <a:t>While the environment and the quality of life on the planet are deteriorating, our society concerns itself more with economics that with the well-being of the human person.</a:t>
            </a:r>
          </a:p>
          <a:p>
            <a:pPr>
              <a:spcBef>
                <a:spcPts val="1800"/>
              </a:spcBef>
            </a:pPr>
            <a:r>
              <a:rPr lang="en-US" dirty="0">
                <a:latin typeface="Calibri" panose="020F0502020204030204" pitchFamily="34" charset="0"/>
                <a:cs typeface="Calibri" panose="020F0502020204030204" pitchFamily="34" charset="0"/>
              </a:rPr>
              <a:t>Moreover, all forms of life are threatened, and women and children suffer the most in this situation.  The survival of Earth is an urgent issue.</a:t>
            </a:r>
          </a:p>
          <a:p>
            <a:pPr>
              <a:spcBef>
                <a:spcPts val="1800"/>
              </a:spcBef>
            </a:pPr>
            <a:r>
              <a:rPr lang="en-US" dirty="0">
                <a:latin typeface="Calibri" panose="020F0502020204030204" pitchFamily="34" charset="0"/>
                <a:cs typeface="Calibri" panose="020F0502020204030204" pitchFamily="34" charset="0"/>
              </a:rPr>
              <a:t>Thus, from the perspective of justice and co-responsibility, we look at Earth through the eyes of women.  This vision will allow us to weave an earth community which includes the dignity of the person and the life of the planet.</a:t>
            </a:r>
            <a:endParaRPr lang="en-CA"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6411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2FBC2-F867-9ACA-3DDE-828729D17E51}"/>
              </a:ext>
            </a:extLst>
          </p:cNvPr>
          <p:cNvSpPr>
            <a:spLocks noGrp="1"/>
          </p:cNvSpPr>
          <p:nvPr>
            <p:ph type="title"/>
          </p:nvPr>
        </p:nvSpPr>
        <p:spPr>
          <a:xfrm>
            <a:off x="1393639" y="452718"/>
            <a:ext cx="9404723" cy="1129592"/>
          </a:xfrm>
        </p:spPr>
        <p:txBody>
          <a:bodyPr/>
          <a:lstStyle/>
          <a:p>
            <a:pPr algn="ctr"/>
            <a:r>
              <a:rPr lang="en-US" sz="4400" b="1" dirty="0">
                <a:latin typeface="Calibri" panose="020F0502020204030204" pitchFamily="34" charset="0"/>
                <a:cs typeface="Calibri" panose="020F0502020204030204" pitchFamily="34" charset="0"/>
              </a:rPr>
              <a:t>Chapter Acts of 2001: We Are Called </a:t>
            </a:r>
            <a:br>
              <a:rPr lang="en-US" sz="4400" b="1" dirty="0">
                <a:latin typeface="Calibri" panose="020F0502020204030204" pitchFamily="34" charset="0"/>
                <a:cs typeface="Calibri" panose="020F0502020204030204" pitchFamily="34" charset="0"/>
              </a:rPr>
            </a:br>
            <a:r>
              <a:rPr lang="en-US" sz="4400" b="1" dirty="0">
                <a:latin typeface="Calibri" panose="020F0502020204030204" pitchFamily="34" charset="0"/>
                <a:cs typeface="Calibri" panose="020F0502020204030204" pitchFamily="34" charset="0"/>
              </a:rPr>
              <a:t>to Be Women of a New Creation</a:t>
            </a:r>
            <a:endParaRPr lang="en-CA" sz="44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2E158BD-1125-AD19-7703-49010E192BA6}"/>
              </a:ext>
            </a:extLst>
          </p:cNvPr>
          <p:cNvSpPr>
            <a:spLocks noGrp="1"/>
          </p:cNvSpPr>
          <p:nvPr>
            <p:ph idx="1"/>
          </p:nvPr>
        </p:nvSpPr>
        <p:spPr>
          <a:xfrm>
            <a:off x="1622730" y="1988598"/>
            <a:ext cx="8946541" cy="4579179"/>
          </a:xfrm>
        </p:spPr>
        <p:txBody>
          <a:bodyPr>
            <a:normAutofit/>
          </a:bodyPr>
          <a:lstStyle/>
          <a:p>
            <a:r>
              <a:rPr lang="en-US" sz="1400" dirty="0">
                <a:latin typeface="Calibri" panose="020F0502020204030204" pitchFamily="34" charset="0"/>
                <a:cs typeface="Calibri" panose="020F0502020204030204" pitchFamily="34" charset="0"/>
              </a:rPr>
              <a:t>Women in relation to the cosmos</a:t>
            </a:r>
          </a:p>
          <a:p>
            <a:r>
              <a:rPr lang="en-US" sz="1400" dirty="0">
                <a:latin typeface="Calibri" panose="020F0502020204030204" pitchFamily="34" charset="0"/>
                <a:cs typeface="Calibri" panose="020F0502020204030204" pitchFamily="34" charset="0"/>
              </a:rPr>
              <a:t>Earth, our home, needs us to ensure its survival.</a:t>
            </a:r>
          </a:p>
          <a:p>
            <a:r>
              <a:rPr lang="en-US" sz="1400" dirty="0">
                <a:latin typeface="Calibri" panose="020F0502020204030204" pitchFamily="34" charset="0"/>
                <a:cs typeface="Calibri" panose="020F0502020204030204" pitchFamily="34" charset="0"/>
              </a:rPr>
              <a:t>Women of the earth, we participate in renewing the earth by</a:t>
            </a:r>
          </a:p>
          <a:p>
            <a:pPr lvl="1">
              <a:buFont typeface="Arial" panose="020B0604020202020204" pitchFamily="34" charset="0"/>
              <a:buChar char="•"/>
            </a:pPr>
            <a:r>
              <a:rPr lang="en-US" sz="1400" dirty="0">
                <a:latin typeface="Calibri" panose="020F0502020204030204" pitchFamily="34" charset="0"/>
                <a:cs typeface="Calibri" panose="020F0502020204030204" pitchFamily="34" charset="0"/>
              </a:rPr>
              <a:t>Recognizing our interdependence with all creation and establishing right and harmonious relationships</a:t>
            </a:r>
          </a:p>
          <a:p>
            <a:pPr lvl="1">
              <a:buFont typeface="Arial" panose="020B0604020202020204" pitchFamily="34" charset="0"/>
              <a:buChar char="•"/>
            </a:pPr>
            <a:r>
              <a:rPr lang="en-US" sz="1400" dirty="0">
                <a:latin typeface="Calibri" panose="020F0502020204030204" pitchFamily="34" charset="0"/>
                <a:cs typeface="Calibri" panose="020F0502020204030204" pitchFamily="34" charset="0"/>
              </a:rPr>
              <a:t>Safeguarding the beauty and abundance of the earth.</a:t>
            </a:r>
          </a:p>
          <a:p>
            <a:pPr lvl="1">
              <a:buFont typeface="Arial" panose="020B0604020202020204" pitchFamily="34" charset="0"/>
              <a:buChar char="•"/>
            </a:pPr>
            <a:r>
              <a:rPr lang="en-US" sz="1400" dirty="0">
                <a:latin typeface="Calibri" panose="020F0502020204030204" pitchFamily="34" charset="0"/>
                <a:cs typeface="Calibri" panose="020F0502020204030204" pitchFamily="34" charset="0"/>
              </a:rPr>
              <a:t>Celebrating daily and seasonal cycles and reserving a sacred space for the sabbath</a:t>
            </a:r>
          </a:p>
          <a:p>
            <a:r>
              <a:rPr lang="en-US" sz="1400" dirty="0">
                <a:latin typeface="Calibri" panose="020F0502020204030204" pitchFamily="34" charset="0"/>
                <a:cs typeface="Calibri" panose="020F0502020204030204" pitchFamily="34" charset="0"/>
              </a:rPr>
              <a:t>Women call humanity to the fullness of life</a:t>
            </a:r>
          </a:p>
          <a:p>
            <a:pPr marL="400050" lvl="1" indent="0">
              <a:buNone/>
            </a:pPr>
            <a:r>
              <a:rPr lang="en-US" sz="1400" dirty="0">
                <a:latin typeface="Calibri" panose="020F0502020204030204" pitchFamily="34" charset="0"/>
                <a:cs typeface="Calibri" panose="020F0502020204030204" pitchFamily="34" charset="0"/>
              </a:rPr>
              <a:t>We do not go apart from the human nor from creation to find the divine.</a:t>
            </a:r>
          </a:p>
          <a:p>
            <a:pPr marL="400050" lvl="1" indent="0">
              <a:buNone/>
            </a:pPr>
            <a:r>
              <a:rPr lang="en-US" sz="1400" dirty="0">
                <a:latin typeface="Calibri" panose="020F0502020204030204" pitchFamily="34" charset="0"/>
                <a:cs typeface="Calibri" panose="020F0502020204030204" pitchFamily="34" charset="0"/>
              </a:rPr>
              <a:t>The union with all who search for meaning in their lives, we are called to</a:t>
            </a:r>
          </a:p>
          <a:p>
            <a:pPr lvl="1">
              <a:buFont typeface="Arial" panose="020B0604020202020204" pitchFamily="34" charset="0"/>
              <a:buChar char="•"/>
            </a:pPr>
            <a:r>
              <a:rPr lang="en-US" sz="1400" dirty="0">
                <a:latin typeface="Calibri" panose="020F0502020204030204" pitchFamily="34" charset="0"/>
                <a:cs typeface="Calibri" panose="020F0502020204030204" pitchFamily="34" charset="0"/>
              </a:rPr>
              <a:t>develop our personal and corporate gifts.</a:t>
            </a:r>
          </a:p>
          <a:p>
            <a:pPr lvl="1">
              <a:buFont typeface="Arial" panose="020B0604020202020204" pitchFamily="34" charset="0"/>
              <a:buChar char="•"/>
            </a:pPr>
            <a:r>
              <a:rPr lang="en-US" sz="1400" dirty="0">
                <a:latin typeface="Calibri" panose="020F0502020204030204" pitchFamily="34" charset="0"/>
                <a:cs typeface="Calibri" panose="020F0502020204030204" pitchFamily="34" charset="0"/>
              </a:rPr>
              <a:t>to use our abilities to bring about relationships of </a:t>
            </a:r>
            <a:r>
              <a:rPr lang="en-US" sz="1400" dirty="0" err="1">
                <a:latin typeface="Calibri" panose="020F0502020204030204" pitchFamily="34" charset="0"/>
                <a:cs typeface="Calibri" panose="020F0502020204030204" pitchFamily="34" charset="0"/>
              </a:rPr>
              <a:t>eauality</a:t>
            </a:r>
            <a:r>
              <a:rPr lang="en-US" sz="1400" dirty="0">
                <a:latin typeface="Calibri" panose="020F0502020204030204" pitchFamily="34" charset="0"/>
                <a:cs typeface="Calibri" panose="020F0502020204030204" pitchFamily="34" charset="0"/>
              </a:rPr>
              <a:t>, justice and solidarity.</a:t>
            </a:r>
          </a:p>
          <a:p>
            <a:pPr lvl="1">
              <a:buFont typeface="Arial" panose="020B0604020202020204" pitchFamily="34" charset="0"/>
              <a:buChar char="•"/>
            </a:pPr>
            <a:r>
              <a:rPr lang="en-US" sz="1400" dirty="0">
                <a:latin typeface="Calibri" panose="020F0502020204030204" pitchFamily="34" charset="0"/>
                <a:cs typeface="Calibri" panose="020F0502020204030204" pitchFamily="34" charset="0"/>
              </a:rPr>
              <a:t>to promote dialogue and foster collaboration wherever we are with women and men of our time. </a:t>
            </a:r>
          </a:p>
          <a:p>
            <a:pPr lvl="1">
              <a:buFont typeface="Arial" panose="020B0604020202020204" pitchFamily="34" charset="0"/>
              <a:buChar char="•"/>
            </a:pPr>
            <a:endParaRPr lang="en-CA"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4278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7DE8B-9232-7464-24E2-3C53FEBE7D39}"/>
              </a:ext>
            </a:extLst>
          </p:cNvPr>
          <p:cNvSpPr>
            <a:spLocks noGrp="1"/>
          </p:cNvSpPr>
          <p:nvPr>
            <p:ph type="title"/>
          </p:nvPr>
        </p:nvSpPr>
        <p:spPr>
          <a:xfrm>
            <a:off x="1393639" y="452718"/>
            <a:ext cx="9404723" cy="1400530"/>
          </a:xfrm>
        </p:spPr>
        <p:txBody>
          <a:bodyPr/>
          <a:lstStyle/>
          <a:p>
            <a:pPr algn="ctr"/>
            <a:r>
              <a:rPr lang="en-US" sz="4400" b="1" dirty="0">
                <a:latin typeface="Calibri" panose="020F0502020204030204" pitchFamily="34" charset="0"/>
                <a:cs typeface="Calibri" panose="020F0502020204030204" pitchFamily="34" charset="0"/>
              </a:rPr>
              <a:t>Chapter Acts of 2006</a:t>
            </a:r>
            <a:br>
              <a:rPr lang="en-US" sz="4400" b="1" dirty="0">
                <a:latin typeface="Calibri" panose="020F0502020204030204" pitchFamily="34" charset="0"/>
                <a:cs typeface="Calibri" panose="020F0502020204030204" pitchFamily="34" charset="0"/>
              </a:rPr>
            </a:br>
            <a:r>
              <a:rPr lang="en-US" sz="4400" b="1" dirty="0">
                <a:latin typeface="Calibri" panose="020F0502020204030204" pitchFamily="34" charset="0"/>
                <a:cs typeface="Calibri" panose="020F0502020204030204" pitchFamily="34" charset="0"/>
              </a:rPr>
              <a:t>A Response to the Cries of the World</a:t>
            </a:r>
            <a:endParaRPr lang="en-CA" sz="44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F29B402D-C404-9546-645C-51C0CD44BE82}"/>
              </a:ext>
            </a:extLst>
          </p:cNvPr>
          <p:cNvSpPr>
            <a:spLocks noGrp="1"/>
          </p:cNvSpPr>
          <p:nvPr>
            <p:ph idx="1"/>
          </p:nvPr>
        </p:nvSpPr>
        <p:spPr>
          <a:xfrm>
            <a:off x="1622730" y="2052918"/>
            <a:ext cx="8946541" cy="4195481"/>
          </a:xfrm>
        </p:spPr>
        <p:txBody>
          <a:bodyPr>
            <a:normAutofit/>
          </a:bodyPr>
          <a:lstStyle/>
          <a:p>
            <a:pPr>
              <a:spcBef>
                <a:spcPts val="1800"/>
              </a:spcBef>
            </a:pPr>
            <a:r>
              <a:rPr lang="en-US" dirty="0">
                <a:latin typeface="Calibri" panose="020F0502020204030204" pitchFamily="34" charset="0"/>
                <a:cs typeface="Calibri" panose="020F0502020204030204" pitchFamily="34" charset="0"/>
              </a:rPr>
              <a:t>Response to the crisis of our environment</a:t>
            </a:r>
          </a:p>
          <a:p>
            <a:pPr lvl="1">
              <a:spcBef>
                <a:spcPts val="1800"/>
              </a:spcBef>
            </a:pPr>
            <a:r>
              <a:rPr lang="en-US" sz="2000" dirty="0">
                <a:latin typeface="Calibri" panose="020F0502020204030204" pitchFamily="34" charset="0"/>
                <a:cs typeface="Calibri" panose="020F0502020204030204" pitchFamily="34" charset="0"/>
              </a:rPr>
              <a:t>Recognizing that the planet we call home is facing dire threats from human activity, we commit ourselves to provide support for a healthy future for the generations after us.</a:t>
            </a:r>
          </a:p>
          <a:p>
            <a:pPr lvl="1">
              <a:spcBef>
                <a:spcPts val="1800"/>
              </a:spcBef>
            </a:pPr>
            <a:r>
              <a:rPr lang="en-US" sz="2000" dirty="0">
                <a:latin typeface="Calibri" panose="020F0502020204030204" pitchFamily="34" charset="0"/>
                <a:cs typeface="Calibri" panose="020F0502020204030204" pitchFamily="34" charset="0"/>
              </a:rPr>
              <a:t>Therefore we will engage in corporate and individual actions to slow the effects of global warming through:</a:t>
            </a:r>
          </a:p>
          <a:p>
            <a:pPr lvl="2">
              <a:spcBef>
                <a:spcPts val="1800"/>
              </a:spcBef>
              <a:buFont typeface="Arial" panose="020B0604020202020204" pitchFamily="34" charset="0"/>
              <a:buChar char="•"/>
            </a:pPr>
            <a:r>
              <a:rPr lang="en-US" sz="2000" dirty="0">
                <a:latin typeface="Calibri" panose="020F0502020204030204" pitchFamily="34" charset="0"/>
                <a:cs typeface="Calibri" panose="020F0502020204030204" pitchFamily="34" charset="0"/>
              </a:rPr>
              <a:t>Education,</a:t>
            </a:r>
          </a:p>
          <a:p>
            <a:pPr lvl="2">
              <a:spcBef>
                <a:spcPts val="1800"/>
              </a:spcBef>
              <a:buFont typeface="Arial" panose="020B0604020202020204" pitchFamily="34" charset="0"/>
              <a:buChar char="•"/>
            </a:pPr>
            <a:r>
              <a:rPr lang="en-US" sz="2000" dirty="0">
                <a:latin typeface="Calibri" panose="020F0502020204030204" pitchFamily="34" charset="0"/>
                <a:cs typeface="Calibri" panose="020F0502020204030204" pitchFamily="34" charset="0"/>
              </a:rPr>
              <a:t>Personal changes in the way we live,</a:t>
            </a:r>
          </a:p>
          <a:p>
            <a:pPr lvl="2">
              <a:spcBef>
                <a:spcPts val="1800"/>
              </a:spcBef>
              <a:buFont typeface="Arial" panose="020B0604020202020204" pitchFamily="34" charset="0"/>
              <a:buChar char="•"/>
            </a:pPr>
            <a:r>
              <a:rPr lang="en-US" sz="2000" dirty="0">
                <a:latin typeface="Calibri" panose="020F0502020204030204" pitchFamily="34" charset="0"/>
                <a:cs typeface="Calibri" panose="020F0502020204030204" pitchFamily="34" charset="0"/>
              </a:rPr>
              <a:t>Corporate stands on issues related to the earth’s future.</a:t>
            </a:r>
            <a:endParaRPr lang="en-CA"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15591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647729" y="620416"/>
            <a:ext cx="6408710" cy="2616101"/>
          </a:xfrm>
          <a:prstGeom prst="rect">
            <a:avLst/>
          </a:prstGeom>
          <a:noFill/>
        </p:spPr>
        <p:txBody>
          <a:bodyPr wrap="square" rtlCol="0">
            <a:spAutoFit/>
          </a:bodyPr>
          <a:lstStyle/>
          <a:p>
            <a:r>
              <a:rPr lang="en-CA" sz="4400" b="1" spc="-100" dirty="0">
                <a:ln w="3200">
                  <a:solidFill>
                    <a:srgbClr val="444D26">
                      <a:shade val="75000"/>
                      <a:alpha val="25000"/>
                    </a:srgbClr>
                  </a:solidFill>
                  <a:prstDash val="solid"/>
                  <a:round/>
                </a:ln>
                <a:solidFill>
                  <a:srgbClr val="FFDD7D"/>
                </a:solidFill>
                <a:effectLst>
                  <a:innerShdw blurRad="50800" dist="25400" dir="13500000">
                    <a:prstClr val="black">
                      <a:alpha val="70000"/>
                    </a:prstClr>
                  </a:innerShdw>
                </a:effectLst>
                <a:latin typeface="Calibri" panose="020F0502020204030204" pitchFamily="34" charset="0"/>
                <a:cs typeface="Calibri" panose="020F0502020204030204" pitchFamily="34" charset="0"/>
              </a:rPr>
              <a:t>SNJM CORPORATE STANDS</a:t>
            </a:r>
          </a:p>
          <a:p>
            <a:pPr algn="ctr"/>
            <a:endParaRPr lang="en-CA" sz="2400" spc="-100" dirty="0">
              <a:ln w="3200">
                <a:solidFill>
                  <a:srgbClr val="444D26">
                    <a:shade val="75000"/>
                    <a:alpha val="25000"/>
                  </a:srgbClr>
                </a:solidFill>
                <a:prstDash val="solid"/>
                <a:round/>
              </a:ln>
              <a:solidFill>
                <a:srgbClr val="FFDD7D"/>
              </a:solidFill>
              <a:effectLst>
                <a:innerShdw blurRad="50800" dist="25400" dir="13500000">
                  <a:prstClr val="black">
                    <a:alpha val="70000"/>
                  </a:prstClr>
                </a:innerShdw>
              </a:effectLst>
              <a:latin typeface="Calibri" panose="020F0502020204030204" pitchFamily="34" charset="0"/>
              <a:cs typeface="Calibri" panose="020F0502020204030204" pitchFamily="34" charset="0"/>
            </a:endParaRPr>
          </a:p>
          <a:p>
            <a:pPr marL="457200" indent="-457200">
              <a:buClr>
                <a:schemeClr val="tx1"/>
              </a:buClr>
              <a:buSzPct val="90000"/>
              <a:buFont typeface="Wingdings" pitchFamily="2" charset="2"/>
              <a:buChar char="v"/>
            </a:pPr>
            <a:r>
              <a:rPr lang="en-CA" sz="3200" spc="-100" dirty="0">
                <a:ln w="3200">
                  <a:solidFill>
                    <a:srgbClr val="444D26">
                      <a:shade val="75000"/>
                      <a:alpha val="25000"/>
                    </a:srgbClr>
                  </a:solidFill>
                  <a:prstDash val="solid"/>
                  <a:round/>
                </a:ln>
                <a:solidFill>
                  <a:srgbClr val="FFDD7D"/>
                </a:solidFill>
                <a:effectLst>
                  <a:innerShdw blurRad="50800" dist="25400" dir="13500000">
                    <a:prstClr val="black">
                      <a:alpha val="70000"/>
                    </a:prstClr>
                  </a:innerShdw>
                </a:effectLst>
                <a:latin typeface="Calibri" panose="020F0502020204030204" pitchFamily="34" charset="0"/>
                <a:cs typeface="Calibri" panose="020F0502020204030204" pitchFamily="34" charset="0"/>
              </a:rPr>
              <a:t>Human Trafficking </a:t>
            </a:r>
          </a:p>
          <a:p>
            <a:pPr marL="457200" indent="-457200">
              <a:buClr>
                <a:schemeClr val="tx1"/>
              </a:buClr>
              <a:buSzPct val="90000"/>
              <a:buFont typeface="Wingdings" pitchFamily="2" charset="2"/>
              <a:buChar char="v"/>
            </a:pPr>
            <a:r>
              <a:rPr lang="en-CA" sz="3200" spc="-100" dirty="0">
                <a:ln w="3200">
                  <a:solidFill>
                    <a:srgbClr val="444D26">
                      <a:shade val="75000"/>
                      <a:alpha val="25000"/>
                    </a:srgbClr>
                  </a:solidFill>
                  <a:prstDash val="solid"/>
                  <a:round/>
                </a:ln>
                <a:solidFill>
                  <a:srgbClr val="FFDD7D"/>
                </a:solidFill>
                <a:effectLst>
                  <a:innerShdw blurRad="50800" dist="25400" dir="13500000">
                    <a:prstClr val="black">
                      <a:alpha val="70000"/>
                    </a:prstClr>
                  </a:innerShdw>
                </a:effectLst>
                <a:latin typeface="Calibri" panose="020F0502020204030204" pitchFamily="34" charset="0"/>
                <a:cs typeface="Calibri" panose="020F0502020204030204" pitchFamily="34" charset="0"/>
              </a:rPr>
              <a:t>Water is a Human Right and Public Good</a:t>
            </a:r>
          </a:p>
        </p:txBody>
      </p:sp>
      <p:sp>
        <p:nvSpPr>
          <p:cNvPr id="3" name="ZoneTexte 2"/>
          <p:cNvSpPr txBox="1"/>
          <p:nvPr/>
        </p:nvSpPr>
        <p:spPr>
          <a:xfrm>
            <a:off x="3647729" y="4438708"/>
            <a:ext cx="5400600" cy="646331"/>
          </a:xfrm>
          <a:prstGeom prst="rect">
            <a:avLst/>
          </a:prstGeom>
          <a:noFill/>
        </p:spPr>
        <p:txBody>
          <a:bodyPr wrap="square" rtlCol="0">
            <a:spAutoFit/>
          </a:bodyPr>
          <a:lstStyle/>
          <a:p>
            <a:r>
              <a:rPr lang="en-CA" sz="3600" b="1" spc="-100" dirty="0">
                <a:ln w="3200">
                  <a:solidFill>
                    <a:srgbClr val="444D26">
                      <a:shade val="75000"/>
                      <a:alpha val="25000"/>
                    </a:srgbClr>
                  </a:solidFill>
                  <a:prstDash val="solid"/>
                  <a:round/>
                </a:ln>
                <a:solidFill>
                  <a:srgbClr val="FFDD7D"/>
                </a:solidFill>
                <a:effectLst>
                  <a:innerShdw blurRad="50800" dist="25400" dir="13500000">
                    <a:prstClr val="black">
                      <a:alpha val="70000"/>
                    </a:prstClr>
                  </a:innerShdw>
                </a:effectLst>
                <a:latin typeface="Calibri" panose="020F0502020204030204" pitchFamily="34" charset="0"/>
                <a:cs typeface="Calibri" panose="020F0502020204030204" pitchFamily="34" charset="0"/>
              </a:rPr>
              <a:t>SNJM CORPORATE VOICE</a:t>
            </a:r>
            <a:endParaRPr lang="fr-CA" sz="3200" b="1" dirty="0">
              <a:latin typeface="Calibri" panose="020F0502020204030204" pitchFamily="34" charset="0"/>
              <a:cs typeface="Calibri" panose="020F0502020204030204" pitchFamily="34" charset="0"/>
            </a:endParaRPr>
          </a:p>
        </p:txBody>
      </p:sp>
      <p:pic>
        <p:nvPicPr>
          <p:cNvPr id="4" name="Imag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135560" y="836713"/>
            <a:ext cx="1291428" cy="1661637"/>
          </a:xfrm>
          <a:prstGeom prst="rect">
            <a:avLst/>
          </a:prstGeom>
        </p:spPr>
      </p:pic>
      <p:pic>
        <p:nvPicPr>
          <p:cNvPr id="5" name="Image 4"/>
          <p:cNvPicPr>
            <a:picLocks noChangeAspect="1"/>
          </p:cNvPicPr>
          <p:nvPr/>
        </p:nvPicPr>
        <p:blipFill rotWithShape="1">
          <a:blip r:embed="rId4" cstate="email">
            <a:extLst>
              <a:ext uri="{28A0092B-C50C-407E-A947-70E740481C1C}">
                <a14:useLocalDpi xmlns:a14="http://schemas.microsoft.com/office/drawing/2010/main" val="0"/>
              </a:ext>
            </a:extLst>
          </a:blip>
          <a:srcRect r="7189" b="5289"/>
          <a:stretch/>
        </p:blipFill>
        <p:spPr>
          <a:xfrm>
            <a:off x="2135561" y="2611588"/>
            <a:ext cx="1286155" cy="1856759"/>
          </a:xfrm>
          <a:prstGeom prst="rect">
            <a:avLst/>
          </a:prstGeom>
        </p:spPr>
      </p:pic>
    </p:spTree>
    <p:extLst>
      <p:ext uri="{BB962C8B-B14F-4D97-AF65-F5344CB8AC3E}">
        <p14:creationId xmlns:p14="http://schemas.microsoft.com/office/powerpoint/2010/main" val="1785858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5421" y="260648"/>
            <a:ext cx="10449018" cy="6324808"/>
          </a:xfrm>
          <a:prstGeom prst="rect">
            <a:avLst/>
          </a:prstGeom>
        </p:spPr>
        <p:txBody>
          <a:bodyPr wrap="square">
            <a:spAutoFit/>
          </a:bodyPr>
          <a:lstStyle/>
          <a:p>
            <a:pPr algn="ctr"/>
            <a:r>
              <a:rPr lang="en-US" sz="3600" b="1" dirty="0">
                <a:latin typeface="Calibri" panose="020F0502020204030204" pitchFamily="34" charset="0"/>
                <a:cs typeface="Calibri" panose="020F0502020204030204" pitchFamily="34" charset="0"/>
              </a:rPr>
              <a:t>Water is a Human Right and Public Good</a:t>
            </a:r>
          </a:p>
          <a:p>
            <a:endParaRPr lang="en-US" sz="900" dirty="0"/>
          </a:p>
          <a:p>
            <a:r>
              <a:rPr lang="en-US" sz="2000" dirty="0">
                <a:latin typeface="Calibri" panose="020F0502020204030204" pitchFamily="34" charset="0"/>
                <a:cs typeface="Calibri" panose="020F0502020204030204" pitchFamily="34" charset="0"/>
              </a:rPr>
              <a:t>The Sisters and Associates of the Congregation of the Holy Names of Jesus and Mary affirm that:</a:t>
            </a:r>
          </a:p>
          <a:p>
            <a:pPr lvl="1"/>
            <a:r>
              <a:rPr lang="en-US" sz="2000" dirty="0">
                <a:latin typeface="Calibri" panose="020F0502020204030204" pitchFamily="34" charset="0"/>
                <a:cs typeface="Calibri" panose="020F0502020204030204" pitchFamily="34" charset="0"/>
              </a:rPr>
              <a:t>Water is a sacred gift that connects all life.</a:t>
            </a:r>
          </a:p>
          <a:p>
            <a:pPr lvl="1"/>
            <a:r>
              <a:rPr lang="en-US" sz="2000" dirty="0">
                <a:latin typeface="Calibri" panose="020F0502020204030204" pitchFamily="34" charset="0"/>
                <a:cs typeface="Calibri" panose="020F0502020204030204" pitchFamily="34" charset="0"/>
              </a:rPr>
              <a:t>Access to clean water is a basic human right.</a:t>
            </a:r>
          </a:p>
          <a:p>
            <a:pPr lvl="1"/>
            <a:r>
              <a:rPr lang="en-US" sz="2000" dirty="0">
                <a:latin typeface="Calibri" panose="020F0502020204030204" pitchFamily="34" charset="0"/>
                <a:cs typeface="Calibri" panose="020F0502020204030204" pitchFamily="34" charset="0"/>
              </a:rPr>
              <a:t>The value of the earth’s freshwater to the common good takes priority over any possible commercial value.</a:t>
            </a:r>
          </a:p>
          <a:p>
            <a:pPr lvl="1"/>
            <a:r>
              <a:rPr lang="en-US" sz="2000" dirty="0">
                <a:latin typeface="Calibri" panose="020F0502020204030204" pitchFamily="34" charset="0"/>
                <a:cs typeface="Calibri" panose="020F0502020204030204" pitchFamily="34" charset="0"/>
              </a:rPr>
              <a:t>Freshwater is a shared legacy, a public trust and a collective responsibility.</a:t>
            </a:r>
          </a:p>
          <a:p>
            <a:pPr lvl="1"/>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Therefore, we support actions and policies that:</a:t>
            </a:r>
          </a:p>
          <a:p>
            <a:pPr lvl="1"/>
            <a:r>
              <a:rPr lang="en-US" sz="2000" dirty="0">
                <a:latin typeface="Calibri" panose="020F0502020204030204" pitchFamily="34" charset="0"/>
                <a:cs typeface="Calibri" panose="020F0502020204030204" pitchFamily="34" charset="0"/>
              </a:rPr>
              <a:t>Ensure universal access to sufficient, affordable, safe water for all people, especially the most vulnerable.</a:t>
            </a:r>
          </a:p>
          <a:p>
            <a:pPr lvl="1"/>
            <a:r>
              <a:rPr lang="en-US" sz="2000" dirty="0">
                <a:latin typeface="Calibri" panose="020F0502020204030204" pitchFamily="34" charset="0"/>
                <a:cs typeface="Calibri" panose="020F0502020204030204" pitchFamily="34" charset="0"/>
              </a:rPr>
              <a:t>Protect freshwater as a sustainable, renewable resource.</a:t>
            </a:r>
          </a:p>
          <a:p>
            <a:pPr lvl="1"/>
            <a:r>
              <a:rPr lang="en-US" sz="2000" dirty="0">
                <a:latin typeface="Calibri" panose="020F0502020204030204" pitchFamily="34" charset="0"/>
                <a:cs typeface="Calibri" panose="020F0502020204030204" pitchFamily="34" charset="0"/>
              </a:rPr>
              <a:t>Implement the objectives of the UN Millennium Goals on water.</a:t>
            </a:r>
          </a:p>
          <a:p>
            <a:pPr lvl="1"/>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We oppose actions and policies that:</a:t>
            </a:r>
          </a:p>
          <a:p>
            <a:pPr lvl="1"/>
            <a:r>
              <a:rPr lang="en-US" sz="2000" dirty="0">
                <a:latin typeface="Calibri" panose="020F0502020204030204" pitchFamily="34" charset="0"/>
                <a:cs typeface="Calibri" panose="020F0502020204030204" pitchFamily="34" charset="0"/>
              </a:rPr>
              <a:t>Endanger the world’s supply of freshwater.</a:t>
            </a:r>
          </a:p>
          <a:p>
            <a:pPr lvl="1"/>
            <a:r>
              <a:rPr lang="en-US" sz="2000" dirty="0">
                <a:latin typeface="Calibri" panose="020F0502020204030204" pitchFamily="34" charset="0"/>
                <a:cs typeface="Calibri" panose="020F0502020204030204" pitchFamily="34" charset="0"/>
              </a:rPr>
              <a:t>Deprive humans and other species access to adequate, safe water essential for life.</a:t>
            </a:r>
          </a:p>
          <a:p>
            <a:pPr lvl="1"/>
            <a:r>
              <a:rPr lang="en-US" sz="2000" dirty="0">
                <a:latin typeface="Calibri" panose="020F0502020204030204" pitchFamily="34" charset="0"/>
                <a:cs typeface="Calibri" panose="020F0502020204030204" pitchFamily="34" charset="0"/>
              </a:rPr>
              <a:t>Favor the privatization of water as a commodity to be bought and sold for profit when in reality it is a heritage we all hold in common.</a:t>
            </a:r>
          </a:p>
        </p:txBody>
      </p:sp>
    </p:spTree>
    <p:extLst>
      <p:ext uri="{BB962C8B-B14F-4D97-AF65-F5344CB8AC3E}">
        <p14:creationId xmlns:p14="http://schemas.microsoft.com/office/powerpoint/2010/main" val="726018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3693" y="548681"/>
            <a:ext cx="8654757" cy="5512406"/>
          </a:xfrm>
          <a:prstGeom prst="rect">
            <a:avLst/>
          </a:prstGeom>
        </p:spPr>
        <p:txBody>
          <a:bodyPr wrap="square">
            <a:spAutoFit/>
          </a:bodyPr>
          <a:lstStyle/>
          <a:p>
            <a:pPr algn="ctr"/>
            <a:r>
              <a:rPr lang="en-CA" sz="4400" b="1" dirty="0">
                <a:latin typeface="Calibri" panose="020F0502020204030204" pitchFamily="34" charset="0"/>
                <a:cs typeface="Calibri" panose="020F0502020204030204" pitchFamily="34" charset="0"/>
              </a:rPr>
              <a:t>Trafficking in Women and Children </a:t>
            </a:r>
            <a:endParaRPr lang="fr-CA" sz="4400" b="1" dirty="0">
              <a:latin typeface="Calibri" panose="020F0502020204030204" pitchFamily="34" charset="0"/>
              <a:cs typeface="Calibri" panose="020F0502020204030204" pitchFamily="34" charset="0"/>
            </a:endParaRPr>
          </a:p>
          <a:p>
            <a:pPr algn="ctr"/>
            <a:r>
              <a:rPr lang="en-CA" sz="3200" dirty="0">
                <a:latin typeface="Calibri" panose="020F0502020204030204" pitchFamily="34" charset="0"/>
                <a:cs typeface="Calibri" panose="020F0502020204030204" pitchFamily="34" charset="0"/>
              </a:rPr>
              <a:t>Proposed Congregational Corporate Stand </a:t>
            </a:r>
            <a:endParaRPr lang="fr-CA" sz="3200" u="sng" dirty="0">
              <a:latin typeface="Calibri" panose="020F0502020204030204" pitchFamily="34" charset="0"/>
              <a:cs typeface="Calibri" panose="020F0502020204030204" pitchFamily="34" charset="0"/>
            </a:endParaRPr>
          </a:p>
          <a:p>
            <a:r>
              <a:rPr lang="en-CA" dirty="0"/>
              <a:t> </a:t>
            </a:r>
            <a:endParaRPr lang="fr-CA" dirty="0"/>
          </a:p>
          <a:p>
            <a:r>
              <a:rPr lang="en-CA" dirty="0"/>
              <a:t> </a:t>
            </a:r>
            <a:r>
              <a:rPr lang="en-US" dirty="0"/>
              <a:t> </a:t>
            </a:r>
            <a:endParaRPr lang="fr-CA" dirty="0"/>
          </a:p>
          <a:p>
            <a:pPr>
              <a:lnSpc>
                <a:spcPct val="150000"/>
              </a:lnSpc>
            </a:pPr>
            <a:r>
              <a:rPr lang="en-US" i="1" dirty="0">
                <a:latin typeface="Calibri" panose="020F0502020204030204" pitchFamily="34" charset="0"/>
                <a:cs typeface="Calibri" panose="020F0502020204030204" pitchFamily="34" charset="0"/>
              </a:rPr>
              <a:t>The Congregation of the Sisters of the Holy Names of Jesus and Mary stand in support of human rights by opposing trafficking in women and children for purposes of sexual exploitation and forced labor. We will educate ourselves and others regarding the magnitude, causes and consequences of this abuse both wherever we are missioned and throughout the world. Through our NGO affiliations, the SNJM Justice &amp; Peace Network and our other justice efforts, alone and in collaboration with other religious congregations, advocacy groups and nongovernmental organizations we will advocate for policies and programs that address the prevention of trafficking or provide alternatives to women and children in danger of being trafficked.</a:t>
            </a:r>
            <a:endParaRPr lang="fr-CA"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3506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BEF84-8351-6FA8-C925-9E95A2D40EF9}"/>
              </a:ext>
            </a:extLst>
          </p:cNvPr>
          <p:cNvSpPr>
            <a:spLocks noGrp="1"/>
          </p:cNvSpPr>
          <p:nvPr>
            <p:ph type="title"/>
          </p:nvPr>
        </p:nvSpPr>
        <p:spPr>
          <a:xfrm>
            <a:off x="1393639" y="452718"/>
            <a:ext cx="9404723" cy="1400530"/>
          </a:xfrm>
        </p:spPr>
        <p:txBody>
          <a:bodyPr/>
          <a:lstStyle/>
          <a:p>
            <a:pPr algn="ctr"/>
            <a:r>
              <a:rPr lang="en-US" sz="4400" b="1" dirty="0">
                <a:latin typeface="Calibri" panose="020F0502020204030204" pitchFamily="34" charset="0"/>
                <a:cs typeface="Calibri" panose="020F0502020204030204" pitchFamily="34" charset="0"/>
              </a:rPr>
              <a:t>Reflection for the Next Group Sharing</a:t>
            </a:r>
            <a:endParaRPr lang="en-CA" sz="44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EC4DCE3D-9D54-F75F-6677-D1CDA1C0DFDA}"/>
              </a:ext>
            </a:extLst>
          </p:cNvPr>
          <p:cNvSpPr>
            <a:spLocks noGrp="1"/>
          </p:cNvSpPr>
          <p:nvPr>
            <p:ph idx="1"/>
          </p:nvPr>
        </p:nvSpPr>
        <p:spPr>
          <a:xfrm>
            <a:off x="1622730" y="2052918"/>
            <a:ext cx="8946541" cy="4195481"/>
          </a:xfrm>
        </p:spPr>
        <p:txBody>
          <a:bodyPr>
            <a:normAutofit/>
          </a:bodyPr>
          <a:lstStyle/>
          <a:p>
            <a:pPr>
              <a:spcBef>
                <a:spcPts val="1800"/>
              </a:spcBef>
            </a:pPr>
            <a:r>
              <a:rPr lang="en-US" sz="3200" dirty="0">
                <a:latin typeface="Calibri" panose="020F0502020204030204" pitchFamily="34" charset="0"/>
                <a:cs typeface="Calibri" panose="020F0502020204030204" pitchFamily="34" charset="0"/>
              </a:rPr>
              <a:t>What are the fruits of the Spirit that are coming forth through you and in your life?</a:t>
            </a:r>
          </a:p>
          <a:p>
            <a:pPr>
              <a:spcBef>
                <a:spcPts val="1800"/>
              </a:spcBef>
            </a:pPr>
            <a:r>
              <a:rPr lang="en-US" sz="3200" dirty="0">
                <a:latin typeface="Calibri" panose="020F0502020204030204" pitchFamily="34" charset="0"/>
                <a:cs typeface="Calibri" panose="020F0502020204030204" pitchFamily="34" charset="0"/>
              </a:rPr>
              <a:t>Describe an experience when you felt God acting through you.</a:t>
            </a:r>
            <a:endParaRPr lang="en-CA"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01990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F1C92-81B0-191B-0842-B13D5F51800A}"/>
              </a:ext>
            </a:extLst>
          </p:cNvPr>
          <p:cNvSpPr>
            <a:spLocks noGrp="1"/>
          </p:cNvSpPr>
          <p:nvPr>
            <p:ph type="title"/>
          </p:nvPr>
        </p:nvSpPr>
        <p:spPr>
          <a:xfrm>
            <a:off x="1393639" y="452718"/>
            <a:ext cx="9404723" cy="1400530"/>
          </a:xfrm>
        </p:spPr>
        <p:txBody>
          <a:bodyPr/>
          <a:lstStyle/>
          <a:p>
            <a:pPr algn="ctr"/>
            <a:r>
              <a:rPr lang="en-US" sz="4400" b="1" dirty="0">
                <a:latin typeface="Calibri" panose="020F0502020204030204" pitchFamily="34" charset="0"/>
                <a:cs typeface="Calibri" panose="020F0502020204030204" pitchFamily="34" charset="0"/>
              </a:rPr>
              <a:t>Closing song</a:t>
            </a:r>
            <a:endParaRPr lang="en-CA" sz="44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3A155EC-29E0-E09E-EA97-209D0FDC02E7}"/>
              </a:ext>
            </a:extLst>
          </p:cNvPr>
          <p:cNvSpPr>
            <a:spLocks noGrp="1"/>
          </p:cNvSpPr>
          <p:nvPr>
            <p:ph idx="1"/>
          </p:nvPr>
        </p:nvSpPr>
        <p:spPr>
          <a:xfrm>
            <a:off x="1622730" y="2052918"/>
            <a:ext cx="8946541" cy="4195481"/>
          </a:xfrm>
        </p:spPr>
        <p:txBody>
          <a:bodyPr/>
          <a:lstStyle/>
          <a:p>
            <a:pPr marL="0" indent="0" algn="ctr">
              <a:buNone/>
            </a:pPr>
            <a:r>
              <a:rPr lang="en-US" sz="3200" dirty="0">
                <a:latin typeface="Calibri" panose="020F0502020204030204" pitchFamily="34" charset="0"/>
                <a:cs typeface="Calibri" panose="020F0502020204030204" pitchFamily="34" charset="0"/>
              </a:rPr>
              <a:t>Send down the fire of your justice</a:t>
            </a:r>
          </a:p>
          <a:p>
            <a:pPr marL="0" indent="0" algn="ctr">
              <a:buNone/>
            </a:pPr>
            <a:endParaRPr lang="en-US" dirty="0"/>
          </a:p>
          <a:p>
            <a:pPr marL="0" indent="0" algn="ctr">
              <a:buNone/>
            </a:pPr>
            <a:r>
              <a:rPr lang="en-CA" dirty="0">
                <a:latin typeface="Calibri" panose="020F0502020204030204" pitchFamily="34" charset="0"/>
                <a:cs typeface="Calibri" panose="020F0502020204030204" pitchFamily="34" charset="0"/>
              </a:rPr>
              <a:t>https://youtu.be/2cSkl0IiioM</a:t>
            </a:r>
          </a:p>
        </p:txBody>
      </p:sp>
    </p:spTree>
    <p:extLst>
      <p:ext uri="{BB962C8B-B14F-4D97-AF65-F5344CB8AC3E}">
        <p14:creationId xmlns:p14="http://schemas.microsoft.com/office/powerpoint/2010/main" val="13711916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CC670F-05B9-4BB7-BA2C-0DE5B5C1E5D3}">
  <ds:schemaRefs>
    <ds:schemaRef ds:uri="http://schemas.microsoft.com/sharepoint/v3/contenttype/forms"/>
  </ds:schemaRefs>
</ds:datastoreItem>
</file>

<file path=customXml/itemProps2.xml><?xml version="1.0" encoding="utf-8"?>
<ds:datastoreItem xmlns:ds="http://schemas.openxmlformats.org/officeDocument/2006/customXml" ds:itemID="{02A3AD49-9331-450C-A2FE-6857A4DB38C6}">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89B453C-F2B2-4ECA-A6ED-7DBEF1B6D3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Template>
  <TotalTime>207</TotalTime>
  <Words>1294</Words>
  <Application>Microsoft Office PowerPoint</Application>
  <PresentationFormat>Widescreen</PresentationFormat>
  <Paragraphs>101</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Century Gothic</vt:lpstr>
      <vt:lpstr>Wingdings</vt:lpstr>
      <vt:lpstr>Wingdings 3</vt:lpstr>
      <vt:lpstr>Ion</vt:lpstr>
      <vt:lpstr>Action  for Justice </vt:lpstr>
      <vt:lpstr>Opening Song</vt:lpstr>
      <vt:lpstr>Small groups</vt:lpstr>
      <vt:lpstr>Open sharing</vt:lpstr>
      <vt:lpstr>SNJM involvement  in Justice organizations</vt:lpstr>
      <vt:lpstr>The Constitutions on Justice</vt:lpstr>
      <vt:lpstr>Chapter Acts 1996  on Systemic Change</vt:lpstr>
      <vt:lpstr>Chapter Acts of 1996 on Women and Creation</vt:lpstr>
      <vt:lpstr>Chapter Acts of 2001: We Are Called  to Be Women of a New Creation</vt:lpstr>
      <vt:lpstr>Chapter Acts of 2006 A Response to the Cries of the World</vt:lpstr>
      <vt:lpstr>PowerPoint Presentation</vt:lpstr>
      <vt:lpstr>PowerPoint Presentation</vt:lpstr>
      <vt:lpstr>PowerPoint Presentation</vt:lpstr>
      <vt:lpstr>Reflection for the Next Group Sharing</vt:lpstr>
      <vt:lpstr>Closing song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Call to Justice</dc:title>
  <dc:creator>Marjorie Moffatt Moffatt</dc:creator>
  <cp:lastModifiedBy>Blynda Barnett</cp:lastModifiedBy>
  <cp:revision>7</cp:revision>
  <dcterms:created xsi:type="dcterms:W3CDTF">2022-10-18T17:54:15Z</dcterms:created>
  <dcterms:modified xsi:type="dcterms:W3CDTF">2023-09-06T21:54:58Z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