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83" r:id="rId3"/>
    <p:sldId id="257" r:id="rId4"/>
    <p:sldId id="278" r:id="rId5"/>
    <p:sldId id="279" r:id="rId6"/>
    <p:sldId id="264" r:id="rId7"/>
    <p:sldId id="262" r:id="rId8"/>
    <p:sldId id="259" r:id="rId9"/>
    <p:sldId id="284" r:id="rId10"/>
    <p:sldId id="285" r:id="rId11"/>
    <p:sldId id="260" r:id="rId12"/>
    <p:sldId id="286" r:id="rId13"/>
    <p:sldId id="266" r:id="rId14"/>
    <p:sldId id="261" r:id="rId15"/>
    <p:sldId id="295" r:id="rId16"/>
    <p:sldId id="272" r:id="rId17"/>
    <p:sldId id="273" r:id="rId18"/>
    <p:sldId id="267" r:id="rId19"/>
    <p:sldId id="268" r:id="rId20"/>
    <p:sldId id="281" r:id="rId21"/>
    <p:sldId id="280" r:id="rId22"/>
    <p:sldId id="269" r:id="rId23"/>
    <p:sldId id="291" r:id="rId24"/>
    <p:sldId id="290" r:id="rId25"/>
    <p:sldId id="293" r:id="rId26"/>
    <p:sldId id="270" r:id="rId27"/>
    <p:sldId id="274" r:id="rId28"/>
    <p:sldId id="276" r:id="rId29"/>
    <p:sldId id="287" r:id="rId30"/>
    <p:sldId id="275" r:id="rId31"/>
    <p:sldId id="289" r:id="rId32"/>
    <p:sldId id="288" r:id="rId33"/>
    <p:sldId id="292" r:id="rId34"/>
    <p:sldId id="27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1" autoAdjust="0"/>
    <p:restoredTop sz="94660"/>
  </p:normalViewPr>
  <p:slideViewPr>
    <p:cSldViewPr snapToGrid="0">
      <p:cViewPr varScale="1">
        <p:scale>
          <a:sx n="95" d="100"/>
          <a:sy n="95" d="100"/>
        </p:scale>
        <p:origin x="3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1094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37756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6261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71258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54736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39374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8598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1371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29051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69633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32886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65115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3838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67614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28458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6432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46CE7D5-CF57-46EF-B807-FDD0502418D4}" type="datetimeFigureOut">
              <a:rPr lang="en-US" smtClean="0"/>
              <a:t>9/6/2023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46936010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92796360@N05/18260454651"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youtu.be/V-H4VcVfh9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5E2421C-8CD3-D489-B34A-F0E4CE418F0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851" b="12879"/>
          <a:stretch/>
        </p:blipFill>
        <p:spPr>
          <a:xfrm>
            <a:off x="43152" y="115029"/>
            <a:ext cx="12191980" cy="6857990"/>
          </a:xfrm>
          <a:prstGeom prst="rect">
            <a:avLst/>
          </a:prstGeom>
        </p:spPr>
      </p:pic>
      <p:sp>
        <p:nvSpPr>
          <p:cNvPr id="2" name="Title 1"/>
          <p:cNvSpPr>
            <a:spLocks noGrp="1"/>
          </p:cNvSpPr>
          <p:nvPr>
            <p:ph type="ctrTitle"/>
          </p:nvPr>
        </p:nvSpPr>
        <p:spPr>
          <a:xfrm>
            <a:off x="7222436" y="830419"/>
            <a:ext cx="4651628" cy="1834056"/>
          </a:xfrm>
        </p:spPr>
        <p:txBody>
          <a:bodyPr>
            <a:noAutofit/>
          </a:bodyPr>
          <a:lstStyle/>
          <a:p>
            <a:r>
              <a:rPr lang="en-US" sz="4000" b="1" dirty="0">
                <a:solidFill>
                  <a:srgbClr val="FF0000"/>
                </a:solidFill>
                <a:latin typeface="Calibri" panose="020F0502020204030204" pitchFamily="34" charset="0"/>
                <a:cs typeface="Calibri" panose="020F0502020204030204" pitchFamily="34" charset="0"/>
              </a:rPr>
              <a:t>Out of </a:t>
            </a:r>
            <a:r>
              <a:rPr lang="en-US" sz="4000" b="1">
                <a:solidFill>
                  <a:srgbClr val="FF0000"/>
                </a:solidFill>
                <a:latin typeface="Calibri" panose="020F0502020204030204" pitchFamily="34" charset="0"/>
                <a:cs typeface="Calibri" panose="020F0502020204030204" pitchFamily="34" charset="0"/>
              </a:rPr>
              <a:t>Adversity Springs New Life</a:t>
            </a:r>
            <a:endParaRPr lang="en-US" sz="4000" b="1" dirty="0">
              <a:solidFill>
                <a:srgbClr val="FF0000"/>
              </a:solidFill>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6771861" y="4726072"/>
            <a:ext cx="4919491" cy="1301509"/>
          </a:xfrm>
        </p:spPr>
        <p:txBody>
          <a:bodyPr vert="horz" lIns="91440" tIns="45720" rIns="91440" bIns="45720" rtlCol="0" anchor="t">
            <a:normAutofit/>
          </a:bodyPr>
          <a:lstStyle/>
          <a:p>
            <a:r>
              <a:rPr lang="en-US" sz="2800" dirty="0">
                <a:latin typeface="Calibri" panose="020F0502020204030204" pitchFamily="34" charset="0"/>
                <a:cs typeface="Calibri" panose="020F0502020204030204" pitchFamily="34" charset="0"/>
              </a:rPr>
              <a:t>Sessions 5</a:t>
            </a:r>
          </a:p>
          <a:p>
            <a:r>
              <a:rPr lang="en-US" sz="2800" dirty="0">
                <a:latin typeface="Calibri" panose="020F0502020204030204" pitchFamily="34" charset="0"/>
                <a:cs typeface="Calibri" panose="020F0502020204030204" pitchFamily="34" charset="0"/>
              </a:rPr>
              <a:t>Formation of Associates</a:t>
            </a:r>
          </a:p>
        </p:txBody>
      </p:sp>
      <p:sp>
        <p:nvSpPr>
          <p:cNvPr id="5" name="TextBox 4">
            <a:extLst>
              <a:ext uri="{FF2B5EF4-FFF2-40B4-BE49-F238E27FC236}">
                <a16:creationId xmlns:a16="http://schemas.microsoft.com/office/drawing/2014/main" id="{D0CBF785-FA70-F6D9-587D-B8C699E34933}"/>
              </a:ext>
            </a:extLst>
          </p:cNvPr>
          <p:cNvSpPr txBox="1"/>
          <p:nvPr/>
        </p:nvSpPr>
        <p:spPr>
          <a:xfrm>
            <a:off x="9870532" y="6657945"/>
            <a:ext cx="2321468" cy="200055"/>
          </a:xfrm>
          <a:prstGeom prst="rect">
            <a:avLst/>
          </a:prstGeom>
          <a:solidFill>
            <a:srgbClr val="000000"/>
          </a:solidFill>
        </p:spPr>
        <p:txBody>
          <a:bodyPr wrap="none">
            <a:spAutoFit/>
          </a:bodyPr>
          <a:lstStyle/>
          <a:p>
            <a:pPr algn="r">
              <a:spcAft>
                <a:spcPts val="600"/>
              </a:spcAft>
            </a:pPr>
            <a:r>
              <a:rPr lang="en-US" sz="700" dirty="0">
                <a:solidFill>
                  <a:srgbClr val="FFFFFF"/>
                </a:solidFill>
                <a:hlinkClick r:id="rId3">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4">
                  <a:extLst>
                    <a:ext uri="{A12FA001-AC4F-418D-AE19-62706E023703}">
                      <ahyp:hlinkClr xmlns:ahyp="http://schemas.microsoft.com/office/drawing/2018/hyperlinkcolor" val="tx"/>
                    </a:ext>
                  </a:extLst>
                </a:hlinkClick>
              </a:rPr>
              <a:t>CC BY-SA</a:t>
            </a:r>
            <a:r>
              <a:rPr lang="en-US" sz="700" dirty="0">
                <a:solidFill>
                  <a:srgbClr val="FFFFFF"/>
                </a:solidFill>
              </a:rPr>
              <a:t>.</a:t>
            </a:r>
          </a:p>
        </p:txBody>
      </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2942-C9B8-1821-B59B-FB9827A096EF}"/>
              </a:ext>
            </a:extLst>
          </p:cNvPr>
          <p:cNvSpPr>
            <a:spLocks noGrp="1"/>
          </p:cNvSpPr>
          <p:nvPr>
            <p:ph type="title"/>
          </p:nvPr>
        </p:nvSpPr>
        <p:spPr>
          <a:xfrm>
            <a:off x="677333" y="609601"/>
            <a:ext cx="8596668" cy="709246"/>
          </a:xfrm>
        </p:spPr>
        <p:txBody>
          <a:bodyPr>
            <a:normAutofit/>
          </a:bodyPr>
          <a:lstStyle/>
          <a:p>
            <a:r>
              <a:rPr lang="en-US" sz="4000" b="1" dirty="0">
                <a:latin typeface="Calibri" panose="020F0502020204030204" pitchFamily="34" charset="0"/>
                <a:cs typeface="Calibri" panose="020F0502020204030204" pitchFamily="34" charset="0"/>
              </a:rPr>
              <a:t>Opening Song</a:t>
            </a:r>
            <a:endParaRPr lang="en-CA" sz="40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D8F2623-B0B6-9D79-374B-306D5459F9B8}"/>
              </a:ext>
            </a:extLst>
          </p:cNvPr>
          <p:cNvSpPr>
            <a:spLocks noGrp="1"/>
          </p:cNvSpPr>
          <p:nvPr>
            <p:ph idx="1"/>
          </p:nvPr>
        </p:nvSpPr>
        <p:spPr>
          <a:xfrm>
            <a:off x="677333" y="1318847"/>
            <a:ext cx="9117297" cy="4722516"/>
          </a:xfrm>
        </p:spPr>
        <p:txBody>
          <a:bodyPr>
            <a:normAutofit/>
          </a:bodyPr>
          <a:lstStyle/>
          <a:p>
            <a:pPr marL="0" indent="0">
              <a:buNone/>
            </a:pPr>
            <a:r>
              <a:rPr lang="en-US" sz="3200" dirty="0">
                <a:latin typeface="Calibri" panose="020F0502020204030204" pitchFamily="34" charset="0"/>
                <a:cs typeface="Calibri" panose="020F0502020204030204" pitchFamily="34" charset="0"/>
              </a:rPr>
              <a:t>Psalm 63</a:t>
            </a:r>
          </a:p>
          <a:p>
            <a:pPr marL="0" indent="0">
              <a:buNone/>
            </a:pPr>
            <a:r>
              <a:rPr lang="en-US" sz="3200" dirty="0">
                <a:latin typeface="Calibri" panose="020F0502020204030204" pitchFamily="34" charset="0"/>
                <a:cs typeface="Calibri" panose="020F0502020204030204" pitchFamily="34" charset="0"/>
              </a:rPr>
              <a:t>(Marjorie) As Morning Breaks, I look to you</a:t>
            </a:r>
          </a:p>
          <a:p>
            <a:pPr marL="0" indent="0">
              <a:buNone/>
            </a:pPr>
            <a:r>
              <a:rPr lang="en-US" sz="3200" dirty="0">
                <a:latin typeface="Calibri" panose="020F0502020204030204" pitchFamily="34" charset="0"/>
                <a:cs typeface="Calibri" panose="020F0502020204030204" pitchFamily="34" charset="0"/>
              </a:rPr>
              <a:t>I look to you O God to be my strength this day</a:t>
            </a:r>
          </a:p>
          <a:p>
            <a:pPr marL="0" indent="0">
              <a:buNone/>
            </a:pPr>
            <a:r>
              <a:rPr lang="en-US" sz="3200" dirty="0">
                <a:latin typeface="Calibri" panose="020F0502020204030204" pitchFamily="34" charset="0"/>
                <a:cs typeface="Calibri" panose="020F0502020204030204" pitchFamily="34" charset="0"/>
              </a:rPr>
              <a:t>As morning breaks, as morning breaks</a:t>
            </a:r>
          </a:p>
          <a:p>
            <a:pPr marL="0" indent="0">
              <a:buNone/>
            </a:pPr>
            <a:r>
              <a:rPr lang="en-US" sz="3200" dirty="0">
                <a:latin typeface="Calibri" panose="020F0502020204030204" pitchFamily="34" charset="0"/>
                <a:cs typeface="Calibri" panose="020F0502020204030204" pitchFamily="34" charset="0"/>
              </a:rPr>
              <a:t>(after verse 1 Play the rest and join in: </a:t>
            </a:r>
          </a:p>
          <a:p>
            <a:pPr marL="0" indent="0">
              <a:buNone/>
            </a:pPr>
            <a:r>
              <a:rPr lang="en-CA" sz="2400" dirty="0">
                <a:solidFill>
                  <a:schemeClr val="tx1"/>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https://youtu.be/V-H4VcVfh94</a:t>
            </a:r>
            <a:endParaRPr lang="en-CA" sz="2400" dirty="0">
              <a:solidFill>
                <a:schemeClr val="tx1"/>
              </a:solidFill>
              <a:latin typeface="Calibri" panose="020F0502020204030204" pitchFamily="34" charset="0"/>
              <a:cs typeface="Calibri" panose="020F0502020204030204" pitchFamily="34" charset="0"/>
            </a:endParaRPr>
          </a:p>
          <a:p>
            <a:pPr marL="0" indent="0">
              <a:buNone/>
            </a:pPr>
            <a:endParaRPr lang="en-CA"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8402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4695-9D19-970A-3EF2-224B0374BD04}"/>
              </a:ext>
            </a:extLst>
          </p:cNvPr>
          <p:cNvSpPr>
            <a:spLocks noGrp="1"/>
          </p:cNvSpPr>
          <p:nvPr>
            <p:ph type="title"/>
          </p:nvPr>
        </p:nvSpPr>
        <p:spPr>
          <a:xfrm>
            <a:off x="191219" y="365125"/>
            <a:ext cx="9403355" cy="1656242"/>
          </a:xfrm>
        </p:spPr>
        <p:txBody>
          <a:bodyPr>
            <a:normAutofit/>
          </a:bodyPr>
          <a:lstStyle/>
          <a:p>
            <a:pPr algn="ctr"/>
            <a:r>
              <a:rPr lang="en-US" sz="4000" b="1" dirty="0">
                <a:latin typeface="Calibri" panose="020F0502020204030204" pitchFamily="34" charset="0"/>
                <a:cs typeface="Calibri" panose="020F0502020204030204" pitchFamily="34" charset="0"/>
              </a:rPr>
              <a:t>Questions for Small Groups</a:t>
            </a:r>
          </a:p>
        </p:txBody>
      </p:sp>
      <p:pic>
        <p:nvPicPr>
          <p:cNvPr id="5" name="Picture 5" descr="Nature Waters Lake - Free photo on Pixabay">
            <a:extLst>
              <a:ext uri="{FF2B5EF4-FFF2-40B4-BE49-F238E27FC236}">
                <a16:creationId xmlns:a16="http://schemas.microsoft.com/office/drawing/2014/main" id="{B056BF78-E4F5-A5BC-9468-DFF77F4BC9F7}"/>
              </a:ext>
            </a:extLst>
          </p:cNvPr>
          <p:cNvPicPr>
            <a:picLocks noGrp="1" noChangeAspect="1"/>
          </p:cNvPicPr>
          <p:nvPr>
            <p:ph sz="half" idx="1"/>
          </p:nvPr>
        </p:nvPicPr>
        <p:blipFill>
          <a:blip r:embed="rId2"/>
          <a:stretch>
            <a:fillRect/>
          </a:stretch>
        </p:blipFill>
        <p:spPr>
          <a:xfrm>
            <a:off x="191219" y="1911365"/>
            <a:ext cx="6001107" cy="4179857"/>
          </a:xfrm>
        </p:spPr>
      </p:pic>
      <p:sp>
        <p:nvSpPr>
          <p:cNvPr id="4" name="Content Placeholder 3">
            <a:extLst>
              <a:ext uri="{FF2B5EF4-FFF2-40B4-BE49-F238E27FC236}">
                <a16:creationId xmlns:a16="http://schemas.microsoft.com/office/drawing/2014/main" id="{8986642C-DACE-DA04-FA54-009D9C8C45A7}"/>
              </a:ext>
            </a:extLst>
          </p:cNvPr>
          <p:cNvSpPr>
            <a:spLocks noGrp="1"/>
          </p:cNvSpPr>
          <p:nvPr>
            <p:ph sz="half" idx="2"/>
          </p:nvPr>
        </p:nvSpPr>
        <p:spPr>
          <a:xfrm>
            <a:off x="6367849" y="2358887"/>
            <a:ext cx="3703803" cy="3818076"/>
          </a:xfrm>
        </p:spPr>
        <p:txBody>
          <a:bodyPr vert="horz" lIns="91440" tIns="45720" rIns="91440" bIns="45720" rtlCol="0" anchor="t">
            <a:normAutofit/>
          </a:bodyPr>
          <a:lstStyle/>
          <a:p>
            <a:pPr marL="0" indent="0" algn="ctr">
              <a:lnSpc>
                <a:spcPct val="150000"/>
              </a:lnSpc>
              <a:buNone/>
            </a:pPr>
            <a:r>
              <a:rPr lang="en-US" sz="3200" dirty="0">
                <a:latin typeface="Calibri" panose="020F0502020204030204" pitchFamily="34" charset="0"/>
                <a:cs typeface="Calibri" panose="020F0502020204030204" pitchFamily="34" charset="0"/>
              </a:rPr>
              <a:t>How did New life emerge from difficulties and losses in your life?</a:t>
            </a:r>
          </a:p>
        </p:txBody>
      </p:sp>
    </p:spTree>
    <p:extLst>
      <p:ext uri="{BB962C8B-B14F-4D97-AF65-F5344CB8AC3E}">
        <p14:creationId xmlns:p14="http://schemas.microsoft.com/office/powerpoint/2010/main" val="1433132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DB92C-BEF1-7FA9-35F0-A198CC295EAC}"/>
              </a:ext>
            </a:extLst>
          </p:cNvPr>
          <p:cNvSpPr>
            <a:spLocks noGrp="1"/>
          </p:cNvSpPr>
          <p:nvPr>
            <p:ph type="title"/>
          </p:nvPr>
        </p:nvSpPr>
        <p:spPr>
          <a:xfrm>
            <a:off x="462637" y="592015"/>
            <a:ext cx="9751272" cy="832338"/>
          </a:xfrm>
        </p:spPr>
        <p:txBody>
          <a:bodyPr>
            <a:noAutofit/>
          </a:bodyPr>
          <a:lstStyle/>
          <a:p>
            <a:r>
              <a:rPr lang="en-US" sz="4000" b="1" dirty="0">
                <a:latin typeface="Calibri" panose="020F0502020204030204" pitchFamily="34" charset="0"/>
                <a:cs typeface="Calibri" panose="020F0502020204030204" pitchFamily="34" charset="0"/>
              </a:rPr>
              <a:t>Beginning of Difficulties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with Father Brassard</a:t>
            </a:r>
            <a:endParaRPr lang="en-CA" sz="4000" b="1"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32B557AD-5153-1B1B-5997-05397C2FE932}"/>
              </a:ext>
            </a:extLst>
          </p:cNvPr>
          <p:cNvSpPr>
            <a:spLocks noGrp="1"/>
          </p:cNvSpPr>
          <p:nvPr>
            <p:ph type="body" sz="half" idx="2"/>
          </p:nvPr>
        </p:nvSpPr>
        <p:spPr>
          <a:xfrm>
            <a:off x="839788" y="1424353"/>
            <a:ext cx="3932237" cy="5222631"/>
          </a:xfrm>
        </p:spPr>
        <p:txBody>
          <a:bodyPr>
            <a:normAutofit fontScale="92500" lnSpcReduction="10000"/>
          </a:bodyPr>
          <a:lstStyle/>
          <a:p>
            <a:r>
              <a:rPr lang="en-US" sz="2400" dirty="0">
                <a:latin typeface="Calibri" panose="020F0502020204030204" pitchFamily="34" charset="0"/>
                <a:cs typeface="Calibri" panose="020F0502020204030204" pitchFamily="34" charset="0"/>
              </a:rPr>
              <a:t>In her personal journal for November 15, 1847, Mother Marie Rose has this brief entry: “Some disagreement concerning our Community has begun to be felt in the strained relations existing between the pastor and the Oblate Fathers” (Positio VI:45)</a:t>
            </a:r>
          </a:p>
          <a:p>
            <a:r>
              <a:rPr lang="en-US" sz="2400" dirty="0">
                <a:latin typeface="Calibri" panose="020F0502020204030204" pitchFamily="34" charset="0"/>
                <a:cs typeface="Calibri" panose="020F0502020204030204" pitchFamily="34" charset="0"/>
              </a:rPr>
              <a:t>She touches here on the real cause of the difficulties that will threaten the young community and whose resolution she will not live to see.</a:t>
            </a:r>
          </a:p>
          <a:p>
            <a:r>
              <a:rPr lang="en-US" sz="1700" dirty="0">
                <a:latin typeface="Calibri" panose="020F0502020204030204" pitchFamily="34" charset="0"/>
                <a:cs typeface="Calibri" panose="020F0502020204030204" pitchFamily="34" charset="0"/>
              </a:rPr>
              <a:t>Right: drawing of the </a:t>
            </a:r>
            <a:r>
              <a:rPr lang="en-US" sz="1700" dirty="0" err="1">
                <a:latin typeface="Calibri" panose="020F0502020204030204" pitchFamily="34" charset="0"/>
                <a:cs typeface="Calibri" panose="020F0502020204030204" pitchFamily="34" charset="0"/>
              </a:rPr>
              <a:t>Longueuil</a:t>
            </a:r>
            <a:r>
              <a:rPr lang="en-US" sz="1700" dirty="0">
                <a:latin typeface="Calibri" panose="020F0502020204030204" pitchFamily="34" charset="0"/>
                <a:cs typeface="Calibri" panose="020F0502020204030204" pitchFamily="34" charset="0"/>
              </a:rPr>
              <a:t> large school, before extensions</a:t>
            </a:r>
            <a:endParaRPr lang="en-CA" sz="1900" dirty="0">
              <a:latin typeface="Calibri" panose="020F0502020204030204" pitchFamily="34" charset="0"/>
              <a:cs typeface="Calibri" panose="020F0502020204030204" pitchFamily="34" charset="0"/>
            </a:endParaRPr>
          </a:p>
        </p:txBody>
      </p:sp>
      <p:pic>
        <p:nvPicPr>
          <p:cNvPr id="5" name="Picture 4" descr="MaisonCongregation1860">
            <a:extLst>
              <a:ext uri="{FF2B5EF4-FFF2-40B4-BE49-F238E27FC236}">
                <a16:creationId xmlns:a16="http://schemas.microsoft.com/office/drawing/2014/main" id="{990DEDCB-15EA-BA80-D596-0CFDB53BE20F}"/>
              </a:ext>
            </a:extLst>
          </p:cNvPr>
          <p:cNvPicPr>
            <a:picLocks noChangeAspect="1"/>
          </p:cNvPicPr>
          <p:nvPr/>
        </p:nvPicPr>
        <p:blipFill rotWithShape="1">
          <a:blip r:embed="rId2">
            <a:extLst>
              <a:ext uri="{28A0092B-C50C-407E-A947-70E740481C1C}">
                <a14:useLocalDpi xmlns:a14="http://schemas.microsoft.com/office/drawing/2010/main" val="0"/>
              </a:ext>
            </a:extLst>
          </a:blip>
          <a:srcRect l="5458" t="21290" r="31215"/>
          <a:stretch/>
        </p:blipFill>
        <p:spPr bwMode="auto">
          <a:xfrm>
            <a:off x="5187765" y="1247995"/>
            <a:ext cx="5620001" cy="4362009"/>
          </a:xfrm>
          <a:prstGeom prst="rect">
            <a:avLst/>
          </a:prstGeom>
          <a:noFill/>
          <a:ln w="9525" cap="flat" cmpd="sng" algn="ctr">
            <a:solidFill>
              <a:srgbClr val="969696"/>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dist="107763" dir="18900000" algn="ctr" rotWithShape="0">
              <a:srgbClr val="C0C0C0">
                <a:alpha val="50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606097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FDFFC-C5D4-666A-6B95-68505BAF835B}"/>
              </a:ext>
            </a:extLst>
          </p:cNvPr>
          <p:cNvSpPr>
            <a:spLocks noGrp="1"/>
          </p:cNvSpPr>
          <p:nvPr>
            <p:ph type="title"/>
          </p:nvPr>
        </p:nvSpPr>
        <p:spPr>
          <a:xfrm>
            <a:off x="844062" y="384313"/>
            <a:ext cx="8429940" cy="1320800"/>
          </a:xfrm>
        </p:spPr>
        <p:txBody>
          <a:bodyPr>
            <a:normAutofit/>
          </a:bodyPr>
          <a:lstStyle/>
          <a:p>
            <a:r>
              <a:rPr lang="en-US" sz="4000" b="1" dirty="0">
                <a:latin typeface="Calibri" panose="020F0502020204030204" pitchFamily="34" charset="0"/>
                <a:cs typeface="Calibri" panose="020F0502020204030204" pitchFamily="34" charset="0"/>
              </a:rPr>
              <a:t>Financial Difficulties That Ensued</a:t>
            </a:r>
            <a:endParaRPr lang="en-CA" sz="40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A2F5203-9667-2B3C-0F85-279E9BAC4B41}"/>
              </a:ext>
            </a:extLst>
          </p:cNvPr>
          <p:cNvSpPr>
            <a:spLocks noGrp="1"/>
          </p:cNvSpPr>
          <p:nvPr>
            <p:ph idx="1"/>
          </p:nvPr>
        </p:nvSpPr>
        <p:spPr>
          <a:xfrm>
            <a:off x="677334" y="1459523"/>
            <a:ext cx="8596668" cy="5122509"/>
          </a:xfrm>
        </p:spPr>
        <p:txBody>
          <a:bodyPr>
            <a:noAutofit/>
          </a:bodyPr>
          <a:lstStyle/>
          <a:p>
            <a:pPr>
              <a:spcBef>
                <a:spcPts val="1800"/>
              </a:spcBef>
              <a:buFont typeface="Wingdings" panose="05000000000000000000" pitchFamily="2" charset="2"/>
              <a:buChar char="v"/>
            </a:pPr>
            <a:r>
              <a:rPr lang="en-US" sz="2800" dirty="0">
                <a:latin typeface="Calibri" panose="020F0502020204030204" pitchFamily="34" charset="0"/>
                <a:cs typeface="Calibri" panose="020F0502020204030204" pitchFamily="34" charset="0"/>
              </a:rPr>
              <a:t>Letter from the pastor to the bishop saying he would have nothing to do with the convent</a:t>
            </a:r>
          </a:p>
          <a:p>
            <a:pPr>
              <a:spcBef>
                <a:spcPts val="1800"/>
              </a:spcBef>
              <a:buFont typeface="Wingdings" panose="05000000000000000000" pitchFamily="2" charset="2"/>
              <a:buChar char="v"/>
            </a:pPr>
            <a:r>
              <a:rPr lang="en-US" sz="2800" dirty="0">
                <a:latin typeface="Calibri" panose="020F0502020204030204" pitchFamily="34" charset="0"/>
                <a:cs typeface="Calibri" panose="020F0502020204030204" pitchFamily="34" charset="0"/>
              </a:rPr>
              <a:t>March 1848, he obliged the sisters to take out a mortgage of $5000 on their property, of which he was the beneficiary ($600 a year plus interest)</a:t>
            </a:r>
          </a:p>
          <a:p>
            <a:pPr>
              <a:spcBef>
                <a:spcPts val="1800"/>
              </a:spcBef>
              <a:buFont typeface="Wingdings" panose="05000000000000000000" pitchFamily="2" charset="2"/>
              <a:buChar char="v"/>
            </a:pPr>
            <a:r>
              <a:rPr lang="en-US" sz="2800" dirty="0">
                <a:latin typeface="Calibri" panose="020F0502020204030204" pitchFamily="34" charset="0"/>
                <a:cs typeface="Calibri" panose="020F0502020204030204" pitchFamily="34" charset="0"/>
              </a:rPr>
              <a:t>In May 1848, he required the sisters to pay the interest on the land he had bought and of which he had made “a gift pure and simple… gratuitously without any charge or remuneration,” threatening to bring them to court if they did not agree.</a:t>
            </a:r>
          </a:p>
        </p:txBody>
      </p:sp>
    </p:spTree>
    <p:extLst>
      <p:ext uri="{BB962C8B-B14F-4D97-AF65-F5344CB8AC3E}">
        <p14:creationId xmlns:p14="http://schemas.microsoft.com/office/powerpoint/2010/main" val="1318873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EF4D9-11CC-4BFF-5F94-0A34B80FDDE0}"/>
              </a:ext>
            </a:extLst>
          </p:cNvPr>
          <p:cNvSpPr>
            <a:spLocks noGrp="1"/>
          </p:cNvSpPr>
          <p:nvPr>
            <p:ph type="title"/>
          </p:nvPr>
        </p:nvSpPr>
        <p:spPr>
          <a:xfrm>
            <a:off x="839788" y="457200"/>
            <a:ext cx="4262299" cy="696097"/>
          </a:xfrm>
        </p:spPr>
        <p:txBody>
          <a:bodyPr>
            <a:noAutofit/>
          </a:bodyPr>
          <a:lstStyle/>
          <a:p>
            <a:r>
              <a:rPr lang="en-US" sz="2800" b="1" dirty="0">
                <a:latin typeface="Calibri" panose="020F0502020204030204" pitchFamily="34" charset="0"/>
                <a:cs typeface="Calibri" panose="020F0502020204030204" pitchFamily="34" charset="0"/>
              </a:rPr>
              <a:t>How They Paid the “Debt”</a:t>
            </a:r>
          </a:p>
        </p:txBody>
      </p:sp>
      <p:pic>
        <p:nvPicPr>
          <p:cNvPr id="6" name="Picture Placeholder 5">
            <a:extLst>
              <a:ext uri="{FF2B5EF4-FFF2-40B4-BE49-F238E27FC236}">
                <a16:creationId xmlns:a16="http://schemas.microsoft.com/office/drawing/2014/main" id="{1B88941E-B1AD-A713-D1DF-46EBC1F0F065}"/>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721" b="5721"/>
          <a:stretch>
            <a:fillRect/>
          </a:stretch>
        </p:blipFill>
        <p:spPr>
          <a:xfrm>
            <a:off x="6096000" y="992188"/>
            <a:ext cx="4127500" cy="4873625"/>
          </a:xfrm>
        </p:spPr>
      </p:pic>
      <p:sp>
        <p:nvSpPr>
          <p:cNvPr id="4" name="Text Placeholder 3">
            <a:extLst>
              <a:ext uri="{FF2B5EF4-FFF2-40B4-BE49-F238E27FC236}">
                <a16:creationId xmlns:a16="http://schemas.microsoft.com/office/drawing/2014/main" id="{91B49FD1-1079-A89C-CA31-A1A41F79C0F6}"/>
              </a:ext>
            </a:extLst>
          </p:cNvPr>
          <p:cNvSpPr>
            <a:spLocks noGrp="1"/>
          </p:cNvSpPr>
          <p:nvPr>
            <p:ph type="body" sz="half" idx="2"/>
          </p:nvPr>
        </p:nvSpPr>
        <p:spPr>
          <a:xfrm>
            <a:off x="394677" y="1359877"/>
            <a:ext cx="5303758" cy="5040923"/>
          </a:xfrm>
        </p:spPr>
        <p:txBody>
          <a:bodyPr>
            <a:normAutofit fontScale="92500" lnSpcReduction="20000"/>
          </a:bodyPr>
          <a:lstStyle/>
          <a:p>
            <a:pPr marL="342900" indent="-342900">
              <a:spcBef>
                <a:spcPts val="1800"/>
              </a:spcBef>
              <a:buFont typeface="Wingdings" panose="05000000000000000000" pitchFamily="2" charset="2"/>
              <a:buChar char="ü"/>
            </a:pPr>
            <a:r>
              <a:rPr lang="en-US" sz="2400" dirty="0">
                <a:latin typeface="Calibri" panose="020F0502020204030204" pitchFamily="34" charset="0"/>
                <a:cs typeface="Calibri" panose="020F0502020204030204" pitchFamily="34" charset="0"/>
              </a:rPr>
              <a:t>They cut back on expenses as much as possible, however, without letting the children suffer.  </a:t>
            </a:r>
          </a:p>
          <a:p>
            <a:pPr marL="342900" indent="-342900">
              <a:spcBef>
                <a:spcPts val="1800"/>
              </a:spcBef>
              <a:buFont typeface="Wingdings" panose="05000000000000000000" pitchFamily="2" charset="2"/>
              <a:buChar char="ü"/>
            </a:pPr>
            <a:r>
              <a:rPr lang="en-US" sz="2400" dirty="0">
                <a:latin typeface="Calibri" panose="020F0502020204030204" pitchFamily="34" charset="0"/>
                <a:cs typeface="Calibri" panose="020F0502020204030204" pitchFamily="34" charset="0"/>
              </a:rPr>
              <a:t>They multiplied their activities making bread, hosts, artificial flowers then very much in style.  </a:t>
            </a:r>
          </a:p>
          <a:p>
            <a:pPr marL="342900" indent="-342900">
              <a:spcBef>
                <a:spcPts val="1800"/>
              </a:spcBef>
              <a:buFont typeface="Wingdings" panose="05000000000000000000" pitchFamily="2" charset="2"/>
              <a:buChar char="ü"/>
            </a:pPr>
            <a:r>
              <a:rPr lang="en-US" sz="2400" dirty="0">
                <a:latin typeface="Calibri" panose="020F0502020204030204" pitchFamily="34" charset="0"/>
                <a:cs typeface="Calibri" panose="020F0502020204030204" pitchFamily="34" charset="0"/>
              </a:rPr>
              <a:t>They benefitted by the generosity of several friends, one among them leaving a legacy.  The Durocher family came to their help.  </a:t>
            </a:r>
          </a:p>
          <a:p>
            <a:pPr marL="342900" indent="-342900">
              <a:spcBef>
                <a:spcPts val="1800"/>
              </a:spcBef>
              <a:buFont typeface="Wingdings" panose="05000000000000000000" pitchFamily="2" charset="2"/>
              <a:buChar char="ü"/>
            </a:pPr>
            <a:r>
              <a:rPr lang="en-US" sz="2400" dirty="0">
                <a:latin typeface="Calibri" panose="020F0502020204030204" pitchFamily="34" charset="0"/>
                <a:cs typeface="Calibri" panose="020F0502020204030204" pitchFamily="34" charset="0"/>
              </a:rPr>
              <a:t>Through it all Mother Marie-Rose proved herself to be a very wise and prudent financial administrator. </a:t>
            </a:r>
          </a:p>
          <a:p>
            <a:pPr marL="342900" indent="-342900">
              <a:spcBef>
                <a:spcPts val="1800"/>
              </a:spcBef>
              <a:buFont typeface="Wingdings" panose="05000000000000000000" pitchFamily="2" charset="2"/>
              <a:buChar char="ü"/>
            </a:pPr>
            <a:r>
              <a:rPr lang="en-US" sz="2400" dirty="0">
                <a:latin typeface="Calibri" panose="020F0502020204030204" pitchFamily="34" charset="0"/>
                <a:cs typeface="Calibri" panose="020F0502020204030204" pitchFamily="34" charset="0"/>
              </a:rPr>
              <a:t>At the time of her death Mother Marie-Rose left a small surplus.</a:t>
            </a:r>
          </a:p>
        </p:txBody>
      </p:sp>
    </p:spTree>
    <p:extLst>
      <p:ext uri="{BB962C8B-B14F-4D97-AF65-F5344CB8AC3E}">
        <p14:creationId xmlns:p14="http://schemas.microsoft.com/office/powerpoint/2010/main" val="4209409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7A786-9F3D-C198-CF4A-9EDEC5567210}"/>
              </a:ext>
            </a:extLst>
          </p:cNvPr>
          <p:cNvSpPr>
            <a:spLocks noGrp="1"/>
          </p:cNvSpPr>
          <p:nvPr>
            <p:ph type="title"/>
          </p:nvPr>
        </p:nvSpPr>
        <p:spPr>
          <a:xfrm>
            <a:off x="839788" y="146483"/>
            <a:ext cx="8437377" cy="926123"/>
          </a:xfrm>
        </p:spPr>
        <p:txBody>
          <a:bodyPr>
            <a:noAutofit/>
          </a:bodyPr>
          <a:lstStyle/>
          <a:p>
            <a:r>
              <a:rPr lang="en-US" sz="4000" b="1" dirty="0">
                <a:latin typeface="Calibri" panose="020F0502020204030204" pitchFamily="34" charset="0"/>
                <a:cs typeface="Calibri" panose="020F0502020204030204" pitchFamily="34" charset="0"/>
              </a:rPr>
              <a:t>December 1847: Demands for Money</a:t>
            </a:r>
          </a:p>
        </p:txBody>
      </p:sp>
      <p:sp>
        <p:nvSpPr>
          <p:cNvPr id="3" name="Picture Placeholder 2">
            <a:extLst>
              <a:ext uri="{FF2B5EF4-FFF2-40B4-BE49-F238E27FC236}">
                <a16:creationId xmlns:a16="http://schemas.microsoft.com/office/drawing/2014/main" id="{3C74368A-61EA-259D-5F2A-74ED21C0DEEE}"/>
              </a:ext>
            </a:extLst>
          </p:cNvPr>
          <p:cNvSpPr>
            <a:spLocks noGrp="1"/>
          </p:cNvSpPr>
          <p:nvPr>
            <p:ph type="pic" idx="1"/>
          </p:nvPr>
        </p:nvSpPr>
        <p:spPr>
          <a:xfrm>
            <a:off x="4772025" y="1453504"/>
            <a:ext cx="6172200" cy="4103077"/>
          </a:xfrm>
        </p:spPr>
        <p:txBody>
          <a:bodyPr/>
          <a:lstStyle/>
          <a:p>
            <a:endParaRPr lang="en-US"/>
          </a:p>
        </p:txBody>
      </p:sp>
      <p:sp>
        <p:nvSpPr>
          <p:cNvPr id="4" name="Text Placeholder 3">
            <a:extLst>
              <a:ext uri="{FF2B5EF4-FFF2-40B4-BE49-F238E27FC236}">
                <a16:creationId xmlns:a16="http://schemas.microsoft.com/office/drawing/2014/main" id="{6BEBDD12-07DD-2A6B-42B9-4F1DD5AC6CEB}"/>
              </a:ext>
            </a:extLst>
          </p:cNvPr>
          <p:cNvSpPr>
            <a:spLocks noGrp="1"/>
          </p:cNvSpPr>
          <p:nvPr>
            <p:ph type="body" sz="half" idx="2"/>
          </p:nvPr>
        </p:nvSpPr>
        <p:spPr>
          <a:xfrm>
            <a:off x="839788" y="1383323"/>
            <a:ext cx="3932237" cy="5240215"/>
          </a:xfrm>
        </p:spPr>
        <p:txBody>
          <a:bodyPr>
            <a:normAutofit fontScale="92500" lnSpcReduction="20000"/>
          </a:bodyPr>
          <a:lstStyle/>
          <a:p>
            <a:r>
              <a:rPr lang="en-US" sz="2000" dirty="0">
                <a:latin typeface="Calibri" panose="020F0502020204030204" pitchFamily="34" charset="0"/>
                <a:cs typeface="Calibri" panose="020F0502020204030204" pitchFamily="34" charset="0"/>
              </a:rPr>
              <a:t>The generosity of Father Brassard is the chief reason for the choice of Longueuil for the foundation of the new Institute.  </a:t>
            </a:r>
          </a:p>
          <a:p>
            <a:r>
              <a:rPr lang="en-US" sz="2000" dirty="0">
                <a:latin typeface="Calibri" panose="020F0502020204030204" pitchFamily="34" charset="0"/>
                <a:cs typeface="Calibri" panose="020F0502020204030204" pitchFamily="34" charset="0"/>
              </a:rPr>
              <a:t>He has welcomed and supported the Oblate Novitiate.  He was the eloquent spokesman for the new school with the members of the parish board.  From them he obtained first the use of the foundation house and in August, 1844, the larger former hotel on two adjoining lots.  </a:t>
            </a:r>
          </a:p>
          <a:p>
            <a:r>
              <a:rPr lang="en-US" sz="2000" dirty="0">
                <a:latin typeface="Calibri" panose="020F0502020204030204" pitchFamily="34" charset="0"/>
                <a:cs typeface="Calibri" panose="020F0502020204030204" pitchFamily="34" charset="0"/>
              </a:rPr>
              <a:t>In all their transactions, he was the guide and advisor of the Sisters.</a:t>
            </a:r>
          </a:p>
          <a:p>
            <a:r>
              <a:rPr lang="en-US" sz="2000" dirty="0">
                <a:latin typeface="Calibri" panose="020F0502020204030204" pitchFamily="34" charset="0"/>
                <a:cs typeface="Calibri" panose="020F0502020204030204" pitchFamily="34" charset="0"/>
              </a:rPr>
              <a:t>He never signed the very detailed deed of May 1946.  All the additions and extensions were done under his guidance and encouragement.</a:t>
            </a:r>
          </a:p>
          <a:p>
            <a:r>
              <a:rPr lang="en-US" sz="1700" dirty="0">
                <a:latin typeface="Calibri" panose="020F0502020204030204" pitchFamily="34" charset="0"/>
                <a:cs typeface="Calibri" panose="020F0502020204030204" pitchFamily="34" charset="0"/>
              </a:rPr>
              <a:t>Right: photo of school with extension</a:t>
            </a:r>
          </a:p>
        </p:txBody>
      </p:sp>
      <p:pic>
        <p:nvPicPr>
          <p:cNvPr id="6" name="Picture 5" descr="MaisonCongregation1860">
            <a:extLst>
              <a:ext uri="{FF2B5EF4-FFF2-40B4-BE49-F238E27FC236}">
                <a16:creationId xmlns:a16="http://schemas.microsoft.com/office/drawing/2014/main" id="{4B9D1A5E-F79C-B9F8-3A95-E887CF4A6D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72025" y="1383323"/>
            <a:ext cx="7269394" cy="4539518"/>
          </a:xfrm>
          <a:prstGeom prst="rect">
            <a:avLst/>
          </a:prstGeom>
          <a:noFill/>
          <a:ln w="9525">
            <a:solidFill>
              <a:srgbClr val="969696"/>
            </a:solidFill>
            <a:miter lim="800000"/>
            <a:headEnd/>
            <a:tailEnd/>
          </a:ln>
          <a:effectLst>
            <a:outerShdw dist="107763" dir="18900000" algn="ctr" rotWithShape="0">
              <a:srgbClr val="C0C0C0">
                <a:alpha val="50000"/>
              </a:srgbClr>
            </a:outerShdw>
          </a:effectLst>
        </p:spPr>
      </p:pic>
    </p:spTree>
    <p:extLst>
      <p:ext uri="{BB962C8B-B14F-4D97-AF65-F5344CB8AC3E}">
        <p14:creationId xmlns:p14="http://schemas.microsoft.com/office/powerpoint/2010/main" val="281125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8057-788D-11FF-677A-0BDBA64D360B}"/>
              </a:ext>
            </a:extLst>
          </p:cNvPr>
          <p:cNvSpPr>
            <a:spLocks noGrp="1"/>
          </p:cNvSpPr>
          <p:nvPr>
            <p:ph type="title"/>
          </p:nvPr>
        </p:nvSpPr>
        <p:spPr>
          <a:xfrm>
            <a:off x="640080" y="659537"/>
            <a:ext cx="9205256" cy="770035"/>
          </a:xfrm>
        </p:spPr>
        <p:txBody>
          <a:bodyPr vert="horz" lIns="91440" tIns="45720" rIns="91440" bIns="45720" rtlCol="0" anchor="b">
            <a:noAutofit/>
          </a:bodyPr>
          <a:lstStyle/>
          <a:p>
            <a:r>
              <a:rPr lang="en-US" sz="4000" b="1" dirty="0">
                <a:latin typeface="Calibri" panose="020F0502020204030204" pitchFamily="34" charset="0"/>
                <a:cs typeface="Calibri" panose="020F0502020204030204" pitchFamily="34" charset="0"/>
              </a:rPr>
              <a:t>Continuation of the Difficulties: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False Reports and Rumors</a:t>
            </a:r>
          </a:p>
        </p:txBody>
      </p:sp>
      <p:pic>
        <p:nvPicPr>
          <p:cNvPr id="8" name="Picture 8" descr="Close-up of water droplet on a leaf">
            <a:extLst>
              <a:ext uri="{FF2B5EF4-FFF2-40B4-BE49-F238E27FC236}">
                <a16:creationId xmlns:a16="http://schemas.microsoft.com/office/drawing/2014/main" id="{759E3352-5723-DBD3-87F5-999FE24C3F27}"/>
              </a:ext>
            </a:extLst>
          </p:cNvPr>
          <p:cNvPicPr>
            <a:picLocks noGrp="1" noChangeAspect="1"/>
          </p:cNvPicPr>
          <p:nvPr>
            <p:ph type="pic" idx="1"/>
          </p:nvPr>
        </p:nvPicPr>
        <p:blipFill rotWithShape="1">
          <a:blip r:embed="rId2"/>
          <a:srcRect t="10242" b="10242"/>
          <a:stretch/>
        </p:blipFill>
        <p:spPr>
          <a:xfrm>
            <a:off x="5144808" y="2522616"/>
            <a:ext cx="7618169" cy="384571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 Placeholder 3">
            <a:extLst>
              <a:ext uri="{FF2B5EF4-FFF2-40B4-BE49-F238E27FC236}">
                <a16:creationId xmlns:a16="http://schemas.microsoft.com/office/drawing/2014/main" id="{A188CD2B-5607-DD73-D110-F4B6BA75826A}"/>
              </a:ext>
            </a:extLst>
          </p:cNvPr>
          <p:cNvSpPr>
            <a:spLocks noGrp="1"/>
          </p:cNvSpPr>
          <p:nvPr>
            <p:ph type="body" sz="half" idx="2"/>
          </p:nvPr>
        </p:nvSpPr>
        <p:spPr>
          <a:xfrm>
            <a:off x="640080" y="2637183"/>
            <a:ext cx="4570631" cy="4210889"/>
          </a:xfrm>
        </p:spPr>
        <p:txBody>
          <a:bodyPr vert="horz" lIns="91440" tIns="45720" rIns="91440" bIns="45720" rtlCol="0">
            <a:normAutofit fontScale="92500" lnSpcReduction="20000"/>
          </a:bodyPr>
          <a:lstStyle/>
          <a:p>
            <a:pPr>
              <a:lnSpc>
                <a:spcPct val="120000"/>
              </a:lnSpc>
            </a:pPr>
            <a:r>
              <a:rPr lang="en-US" sz="1800" dirty="0">
                <a:latin typeface="Calibri" panose="020F0502020204030204" pitchFamily="34" charset="0"/>
                <a:cs typeface="Calibri" panose="020F0502020204030204" pitchFamily="34" charset="0"/>
              </a:rPr>
              <a:t>In the notes which she left for a projected history of the Congregation , Mother Theresa writes, “Although the reasons have never been openly discussed…”</a:t>
            </a:r>
          </a:p>
          <a:p>
            <a:pPr>
              <a:lnSpc>
                <a:spcPct val="120000"/>
              </a:lnSpc>
            </a:pPr>
            <a:r>
              <a:rPr lang="en-US" sz="1800" dirty="0">
                <a:latin typeface="Calibri" panose="020F0502020204030204" pitchFamily="34" charset="0"/>
                <a:cs typeface="Calibri" panose="020F0502020204030204" pitchFamily="34" charset="0"/>
              </a:rPr>
              <a:t>She then gives her view of the influence of Chiniquy on the troubles.  Until the publication of the Positio, all the biographies were discreet almost to the point of silence on the source of the troubles although it was well-known within the Community.  When the first biography of Fidelis, on which all the others depend, was published in 1894, Charles Chiniquy was still alive, living in Montreal and using his vigorous pen to slander the Church to which he had once belonged, so that prudence was necessary.</a:t>
            </a:r>
          </a:p>
        </p:txBody>
      </p:sp>
      <p:sp>
        <p:nvSpPr>
          <p:cNvPr id="7" name="TextBox 6">
            <a:extLst>
              <a:ext uri="{FF2B5EF4-FFF2-40B4-BE49-F238E27FC236}">
                <a16:creationId xmlns:a16="http://schemas.microsoft.com/office/drawing/2014/main" id="{4EB998AC-49D3-7A0A-7A72-484AB14D6518}"/>
              </a:ext>
            </a:extLst>
          </p:cNvPr>
          <p:cNvSpPr txBox="1"/>
          <p:nvPr/>
        </p:nvSpPr>
        <p:spPr>
          <a:xfrm>
            <a:off x="519972" y="1410677"/>
            <a:ext cx="8419842" cy="1015663"/>
          </a:xfrm>
          <a:prstGeom prst="rect">
            <a:avLst/>
          </a:prstGeom>
          <a:noFill/>
        </p:spPr>
        <p:txBody>
          <a:bodyPr wrap="square">
            <a:spAutoFit/>
          </a:bodyPr>
          <a:lstStyle/>
          <a:p>
            <a:r>
              <a:rPr lang="en-US" sz="2000" dirty="0">
                <a:latin typeface="Calibri" panose="020F0502020204030204" pitchFamily="34" charset="0"/>
                <a:cs typeface="Calibri" panose="020F0502020204030204" pitchFamily="34" charset="0"/>
              </a:rPr>
              <a:t>July 1847: a conscious attack in order to oust the Oblate Fathers.  At its source was a priest of the diocese of Quebec, a pupil and protégé of Fr Brassard, who entered the Oblates: Charles Chiniquy, a dynamic preacher on temperance</a:t>
            </a:r>
          </a:p>
        </p:txBody>
      </p:sp>
      <p:sp>
        <p:nvSpPr>
          <p:cNvPr id="10" name="TextBox 9">
            <a:extLst>
              <a:ext uri="{FF2B5EF4-FFF2-40B4-BE49-F238E27FC236}">
                <a16:creationId xmlns:a16="http://schemas.microsoft.com/office/drawing/2014/main" id="{DB791166-33CF-254A-CBFE-74732A3C8F59}"/>
              </a:ext>
            </a:extLst>
          </p:cNvPr>
          <p:cNvSpPr txBox="1"/>
          <p:nvPr/>
        </p:nvSpPr>
        <p:spPr>
          <a:xfrm>
            <a:off x="6096000" y="3511276"/>
            <a:ext cx="6096000" cy="2246769"/>
          </a:xfrm>
          <a:prstGeom prst="rect">
            <a:avLst/>
          </a:prstGeom>
          <a:noFill/>
          <a:effectLst>
            <a:outerShdw blurRad="50800" dist="38100" dir="2700000" algn="tl" rotWithShape="0">
              <a:prstClr val="black">
                <a:alpha val="40000"/>
              </a:prstClr>
            </a:outerShdw>
          </a:effectLst>
        </p:spPr>
        <p:txBody>
          <a:bodyPr wrap="square">
            <a:spAutoFit/>
          </a:bodyPr>
          <a:lstStyle/>
          <a:p>
            <a:r>
              <a:rPr lang="en-US" sz="2800" b="1" dirty="0">
                <a:latin typeface="Calibri" panose="020F0502020204030204" pitchFamily="34" charset="0"/>
                <a:cs typeface="Calibri" panose="020F0502020204030204" pitchFamily="34" charset="0"/>
              </a:rPr>
              <a:t>July 1847 Typhus epidemic</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upon the arrival of Irish refugees and cancellation of the student public exams: the pastor acted like an inquisitor at the private exams.</a:t>
            </a:r>
          </a:p>
        </p:txBody>
      </p:sp>
    </p:spTree>
    <p:extLst>
      <p:ext uri="{BB962C8B-B14F-4D97-AF65-F5344CB8AC3E}">
        <p14:creationId xmlns:p14="http://schemas.microsoft.com/office/powerpoint/2010/main" val="421607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60ED-5324-91A7-278C-3906DE7791F1}"/>
              </a:ext>
            </a:extLst>
          </p:cNvPr>
          <p:cNvSpPr>
            <a:spLocks noGrp="1"/>
          </p:cNvSpPr>
          <p:nvPr>
            <p:ph type="title"/>
          </p:nvPr>
        </p:nvSpPr>
        <p:spPr>
          <a:xfrm>
            <a:off x="524934" y="234462"/>
            <a:ext cx="8596668" cy="726831"/>
          </a:xfrm>
        </p:spPr>
        <p:txBody>
          <a:bodyPr>
            <a:normAutofit/>
          </a:bodyPr>
          <a:lstStyle/>
          <a:p>
            <a:r>
              <a:rPr lang="en-US" sz="4000" b="1" dirty="0">
                <a:latin typeface="Calibri" panose="020F0502020204030204" pitchFamily="34" charset="0"/>
                <a:cs typeface="Calibri" panose="020F0502020204030204" pitchFamily="34" charset="0"/>
              </a:rPr>
              <a:t>Letter to Bishop Bourget</a:t>
            </a:r>
            <a:endParaRPr lang="en-CA" sz="40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EBBD564-41D7-7518-8EE0-DBD2AF23DD01}"/>
              </a:ext>
            </a:extLst>
          </p:cNvPr>
          <p:cNvSpPr>
            <a:spLocks noGrp="1"/>
          </p:cNvSpPr>
          <p:nvPr>
            <p:ph idx="1"/>
          </p:nvPr>
        </p:nvSpPr>
        <p:spPr>
          <a:xfrm>
            <a:off x="677334" y="961293"/>
            <a:ext cx="8596668" cy="5662245"/>
          </a:xfrm>
        </p:spPr>
        <p:txBody>
          <a:bodyPr>
            <a:normAutofit fontScale="85000" lnSpcReduction="10000"/>
          </a:bodyPr>
          <a:lstStyle/>
          <a:p>
            <a:pPr marL="0" indent="0">
              <a:lnSpc>
                <a:spcPts val="2280"/>
              </a:lnSpc>
              <a:buNone/>
            </a:pPr>
            <a:r>
              <a:rPr lang="en-US" sz="2400" i="1" dirty="0">
                <a:latin typeface="Calibri" panose="020F0502020204030204" pitchFamily="34" charset="0"/>
                <a:cs typeface="Calibri" panose="020F0502020204030204" pitchFamily="34" charset="0"/>
              </a:rPr>
              <a:t>                                                                                          </a:t>
            </a:r>
            <a:r>
              <a:rPr lang="en-US" sz="2400" i="1" dirty="0" err="1">
                <a:latin typeface="Calibri" panose="020F0502020204030204" pitchFamily="34" charset="0"/>
                <a:cs typeface="Calibri" panose="020F0502020204030204" pitchFamily="34" charset="0"/>
              </a:rPr>
              <a:t>Longueuil</a:t>
            </a:r>
            <a:r>
              <a:rPr lang="en-US" sz="2400" i="1" dirty="0">
                <a:latin typeface="Calibri" panose="020F0502020204030204" pitchFamily="34" charset="0"/>
                <a:cs typeface="Calibri" panose="020F0502020204030204" pitchFamily="34" charset="0"/>
              </a:rPr>
              <a:t>, December13, 1847</a:t>
            </a:r>
          </a:p>
          <a:p>
            <a:pPr marL="0" indent="0">
              <a:lnSpc>
                <a:spcPts val="2280"/>
              </a:lnSpc>
              <a:buNone/>
            </a:pPr>
            <a:r>
              <a:rPr lang="en-US" sz="2400" i="1" dirty="0">
                <a:latin typeface="Calibri" panose="020F0502020204030204" pitchFamily="34" charset="0"/>
                <a:cs typeface="Calibri" panose="020F0502020204030204" pitchFamily="34" charset="0"/>
              </a:rPr>
              <a:t>Your Excellency,</a:t>
            </a:r>
          </a:p>
          <a:p>
            <a:pPr marL="0" indent="0">
              <a:lnSpc>
                <a:spcPts val="2280"/>
              </a:lnSpc>
              <a:buNone/>
            </a:pPr>
            <a:r>
              <a:rPr lang="en-US" sz="2400" i="1" dirty="0">
                <a:latin typeface="Calibri" panose="020F0502020204030204" pitchFamily="34" charset="0"/>
                <a:cs typeface="Calibri" panose="020F0502020204030204" pitchFamily="34" charset="0"/>
              </a:rPr>
              <a:t>	It is impossible for me to express in a letter what I would like to lay before.	</a:t>
            </a:r>
          </a:p>
          <a:p>
            <a:pPr marL="0" indent="0">
              <a:lnSpc>
                <a:spcPts val="2280"/>
              </a:lnSpc>
              <a:buNone/>
            </a:pPr>
            <a:r>
              <a:rPr lang="en-US" sz="2400" i="1" dirty="0">
                <a:latin typeface="Calibri" panose="020F0502020204030204" pitchFamily="34" charset="0"/>
                <a:cs typeface="Calibri" panose="020F0502020204030204" pitchFamily="34" charset="0"/>
              </a:rPr>
              <a:t>	The Reverend Pastor has refused to have a meeting with us.  He simply wrote he was leaving on a trip, notifying us at the same time that we were to pay 300 francs as interest due the fifteenth of this month.  To carry out your wishes we should like to confer with him about several material items that must be taken care of at once.</a:t>
            </a:r>
          </a:p>
          <a:p>
            <a:pPr marL="0" indent="0">
              <a:lnSpc>
                <a:spcPts val="2280"/>
              </a:lnSpc>
              <a:buNone/>
            </a:pPr>
            <a:r>
              <a:rPr lang="en-US" sz="2400" i="1" dirty="0">
                <a:latin typeface="Calibri" panose="020F0502020204030204" pitchFamily="34" charset="0"/>
                <a:cs typeface="Calibri" panose="020F0502020204030204" pitchFamily="34" charset="0"/>
              </a:rPr>
              <a:t>	You recommended that I speak about the ember days so that you could arrange for an extraordinary confessor.</a:t>
            </a:r>
          </a:p>
          <a:p>
            <a:pPr marL="0" indent="0">
              <a:lnSpc>
                <a:spcPts val="2280"/>
              </a:lnSpc>
              <a:buNone/>
            </a:pPr>
            <a:r>
              <a:rPr lang="en-US" sz="2400" i="1" dirty="0">
                <a:latin typeface="Calibri" panose="020F0502020204030204" pitchFamily="34" charset="0"/>
                <a:cs typeface="Calibri" panose="020F0502020204030204" pitchFamily="34" charset="0"/>
              </a:rPr>
              <a:t>	We beg you to let us know the day we can go to Montreal to receive your advice.</a:t>
            </a:r>
          </a:p>
          <a:p>
            <a:pPr marL="0" indent="0">
              <a:lnSpc>
                <a:spcPts val="2280"/>
              </a:lnSpc>
              <a:buNone/>
            </a:pPr>
            <a:r>
              <a:rPr lang="en-US" sz="2400" i="1" dirty="0">
                <a:latin typeface="Calibri" panose="020F0502020204030204" pitchFamily="34" charset="0"/>
                <a:cs typeface="Calibri" panose="020F0502020204030204" pitchFamily="34" charset="0"/>
              </a:rPr>
              <a:t>	In the meantime, I beg you to believe me, with deepest respect,</a:t>
            </a:r>
          </a:p>
          <a:p>
            <a:pPr marL="0" indent="0">
              <a:lnSpc>
                <a:spcPts val="2280"/>
              </a:lnSpc>
              <a:buNone/>
            </a:pPr>
            <a:r>
              <a:rPr lang="en-US" sz="2400" i="1" dirty="0">
                <a:latin typeface="Calibri" panose="020F0502020204030204" pitchFamily="34" charset="0"/>
                <a:cs typeface="Calibri" panose="020F0502020204030204" pitchFamily="34" charset="0"/>
              </a:rPr>
              <a:t>							Your humble and obedient daughter,</a:t>
            </a:r>
          </a:p>
          <a:p>
            <a:pPr marL="0" indent="0">
              <a:lnSpc>
                <a:spcPts val="2280"/>
              </a:lnSpc>
              <a:buNone/>
            </a:pPr>
            <a:r>
              <a:rPr lang="en-US" sz="2400" i="1" dirty="0">
                <a:latin typeface="Calibri" panose="020F0502020204030204" pitchFamily="34" charset="0"/>
                <a:cs typeface="Calibri" panose="020F0502020204030204" pitchFamily="34" charset="0"/>
              </a:rPr>
              <a:t>									Sister Marie Rose</a:t>
            </a:r>
          </a:p>
        </p:txBody>
      </p:sp>
    </p:spTree>
    <p:extLst>
      <p:ext uri="{BB962C8B-B14F-4D97-AF65-F5344CB8AC3E}">
        <p14:creationId xmlns:p14="http://schemas.microsoft.com/office/powerpoint/2010/main" val="933029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298F-FDDB-05F3-2D4C-DB6AE4F893D0}"/>
              </a:ext>
            </a:extLst>
          </p:cNvPr>
          <p:cNvSpPr>
            <a:spLocks noGrp="1"/>
          </p:cNvSpPr>
          <p:nvPr>
            <p:ph type="title"/>
          </p:nvPr>
        </p:nvSpPr>
        <p:spPr>
          <a:xfrm>
            <a:off x="597877" y="187569"/>
            <a:ext cx="8596668" cy="750277"/>
          </a:xfrm>
        </p:spPr>
        <p:txBody>
          <a:bodyPr>
            <a:normAutofit/>
          </a:bodyPr>
          <a:lstStyle/>
          <a:p>
            <a:r>
              <a:rPr lang="en-US" sz="4000" b="1" dirty="0">
                <a:latin typeface="Calibri" panose="020F0502020204030204" pitchFamily="34" charset="0"/>
                <a:cs typeface="Calibri" panose="020F0502020204030204" pitchFamily="34" charset="0"/>
              </a:rPr>
              <a:t>Letter to Bishop Bourget</a:t>
            </a:r>
            <a:endParaRPr lang="en-CA" sz="40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C43D75B-01C9-F985-68B6-244F49DE4B03}"/>
              </a:ext>
            </a:extLst>
          </p:cNvPr>
          <p:cNvSpPr>
            <a:spLocks noGrp="1"/>
          </p:cNvSpPr>
          <p:nvPr>
            <p:ph idx="1"/>
          </p:nvPr>
        </p:nvSpPr>
        <p:spPr>
          <a:xfrm>
            <a:off x="597877" y="820616"/>
            <a:ext cx="8676125" cy="6037384"/>
          </a:xfrm>
        </p:spPr>
        <p:txBody>
          <a:bodyPr>
            <a:noAutofit/>
          </a:bodyPr>
          <a:lstStyle/>
          <a:p>
            <a:pPr marL="0" indent="0">
              <a:lnSpc>
                <a:spcPts val="1800"/>
              </a:lnSpc>
              <a:buNone/>
            </a:pPr>
            <a:r>
              <a:rPr lang="en-US" sz="1600" i="1" dirty="0">
                <a:latin typeface="Calibri" panose="020F0502020204030204" pitchFamily="34" charset="0"/>
                <a:cs typeface="Calibri" panose="020F0502020204030204" pitchFamily="34" charset="0"/>
              </a:rPr>
              <a:t>Your Excellency,</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Longueuil</a:t>
            </a:r>
            <a:r>
              <a:rPr lang="en-US" sz="1600" dirty="0">
                <a:latin typeface="Calibri" panose="020F0502020204030204" pitchFamily="34" charset="0"/>
                <a:cs typeface="Calibri" panose="020F0502020204030204" pitchFamily="34" charset="0"/>
              </a:rPr>
              <a:t>, December 17, 1847</a:t>
            </a:r>
            <a:endParaRPr lang="en-US" sz="1600" i="1" dirty="0">
              <a:latin typeface="Calibri" panose="020F0502020204030204" pitchFamily="34" charset="0"/>
              <a:cs typeface="Calibri" panose="020F0502020204030204" pitchFamily="34" charset="0"/>
            </a:endParaRPr>
          </a:p>
          <a:p>
            <a:pPr marL="0" indent="0">
              <a:lnSpc>
                <a:spcPts val="1800"/>
              </a:lnSpc>
              <a:buNone/>
            </a:pPr>
            <a:r>
              <a:rPr lang="en-US" sz="1600" i="1" dirty="0">
                <a:latin typeface="Calibri" panose="020F0502020204030204" pitchFamily="34" charset="0"/>
                <a:cs typeface="Calibri" panose="020F0502020204030204" pitchFamily="34" charset="0"/>
              </a:rPr>
              <a:t>	I was hoping to consult you about our business; but since the crossings are so bad, I shall have to do the business by letter.</a:t>
            </a:r>
          </a:p>
          <a:p>
            <a:pPr marL="0" indent="0">
              <a:lnSpc>
                <a:spcPts val="1800"/>
              </a:lnSpc>
              <a:buNone/>
            </a:pPr>
            <a:r>
              <a:rPr lang="en-US" sz="1600" i="1" dirty="0">
                <a:latin typeface="Calibri" panose="020F0502020204030204" pitchFamily="34" charset="0"/>
                <a:cs typeface="Calibri" panose="020F0502020204030204" pitchFamily="34" charset="0"/>
              </a:rPr>
              <a:t>	I asked for an interview with the Pastor to discuss the furnishings in the house.  It was refused.  I beg you to grant us permission to act without his advice for day to day business until such time as he will be willing to listen to us.  								     					….	</a:t>
            </a:r>
          </a:p>
          <a:p>
            <a:pPr marL="0" indent="0">
              <a:lnSpc>
                <a:spcPts val="1800"/>
              </a:lnSpc>
              <a:buNone/>
            </a:pPr>
            <a:r>
              <a:rPr lang="en-CA" sz="1600" i="1" dirty="0">
                <a:latin typeface="Calibri" panose="020F0502020204030204" pitchFamily="34" charset="0"/>
                <a:cs typeface="Calibri" panose="020F0502020204030204" pitchFamily="34" charset="0"/>
              </a:rPr>
              <a:t>	… As for myself, I can only bemoan my miseries and those I cause others by my imprudence and little virtue.  In the absence of the Pastor, I saw Father </a:t>
            </a:r>
            <a:r>
              <a:rPr lang="en-CA" sz="1600" i="1" dirty="0" err="1">
                <a:latin typeface="Calibri" panose="020F0502020204030204" pitchFamily="34" charset="0"/>
                <a:cs typeface="Calibri" panose="020F0502020204030204" pitchFamily="34" charset="0"/>
              </a:rPr>
              <a:t>Chiniquy</a:t>
            </a:r>
            <a:r>
              <a:rPr lang="en-CA" sz="1600" i="1" dirty="0">
                <a:latin typeface="Calibri" panose="020F0502020204030204" pitchFamily="34" charset="0"/>
                <a:cs typeface="Calibri" panose="020F0502020204030204" pitchFamily="34" charset="0"/>
              </a:rPr>
              <a:t>, who asked for an interview to discuss matters touching the Pastor, the reverend Oblate Fathers, and ourselves.  He told me about the meeting he had had with Your Lordship.  I do not know what will be the result of all this, but I hope God will have mercy on us.  I find our situation very painful.  It appears the majority of the parishioners are very worked up.  Each day we beg God to draw glory from our distress, to give light to our Superiors, and to us patience and submission.</a:t>
            </a:r>
          </a:p>
          <a:p>
            <a:pPr marL="0" indent="0">
              <a:lnSpc>
                <a:spcPts val="1800"/>
              </a:lnSpc>
              <a:buNone/>
            </a:pPr>
            <a:r>
              <a:rPr lang="en-CA" sz="1600" i="1" dirty="0">
                <a:latin typeface="Calibri" panose="020F0502020204030204" pitchFamily="34" charset="0"/>
                <a:cs typeface="Calibri" panose="020F0502020204030204" pitchFamily="34" charset="0"/>
              </a:rPr>
              <a:t>	Do you think I should ask again for an interview with the Pastor?  It seems to me it would be useless.  I should have preferred to have talked about this with you, but God did not so will.   Pardon these poorly formed sentences which come from a suffering heart to go to him whom I revere as my Superior and in whom I place my confidence.</a:t>
            </a:r>
          </a:p>
          <a:p>
            <a:pPr marL="0" indent="0">
              <a:lnSpc>
                <a:spcPts val="1800"/>
              </a:lnSpc>
              <a:buNone/>
            </a:pPr>
            <a:r>
              <a:rPr lang="en-CA" sz="1600" i="1" dirty="0">
                <a:latin typeface="Calibri" panose="020F0502020204030204" pitchFamily="34" charset="0"/>
                <a:cs typeface="Calibri" panose="020F0502020204030204" pitchFamily="34" charset="0"/>
              </a:rPr>
              <a:t>	While awaiting your answer, please bless her who considers herself happy to be,</a:t>
            </a:r>
          </a:p>
          <a:p>
            <a:pPr marL="0" indent="0">
              <a:lnSpc>
                <a:spcPts val="1800"/>
              </a:lnSpc>
              <a:buNone/>
            </a:pPr>
            <a:r>
              <a:rPr lang="en-CA" sz="1600" i="1" dirty="0">
                <a:latin typeface="Calibri" panose="020F0502020204030204" pitchFamily="34" charset="0"/>
                <a:cs typeface="Calibri" panose="020F0502020204030204" pitchFamily="34" charset="0"/>
              </a:rPr>
              <a:t>								Your very humble and obedient daughter,</a:t>
            </a:r>
          </a:p>
          <a:p>
            <a:pPr marL="0" indent="0">
              <a:lnSpc>
                <a:spcPts val="1800"/>
              </a:lnSpc>
              <a:buNone/>
            </a:pPr>
            <a:r>
              <a:rPr lang="en-CA" sz="1600" i="1" dirty="0">
                <a:latin typeface="Calibri" panose="020F0502020204030204" pitchFamily="34" charset="0"/>
                <a:cs typeface="Calibri" panose="020F0502020204030204" pitchFamily="34" charset="0"/>
              </a:rPr>
              <a:t>											Sister Marie Rose </a:t>
            </a:r>
          </a:p>
        </p:txBody>
      </p:sp>
    </p:spTree>
    <p:extLst>
      <p:ext uri="{BB962C8B-B14F-4D97-AF65-F5344CB8AC3E}">
        <p14:creationId xmlns:p14="http://schemas.microsoft.com/office/powerpoint/2010/main" val="3707931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6E1ED-9F2A-C967-D9CC-D7838221EAE2}"/>
              </a:ext>
            </a:extLst>
          </p:cNvPr>
          <p:cNvSpPr>
            <a:spLocks noGrp="1"/>
          </p:cNvSpPr>
          <p:nvPr>
            <p:ph type="title"/>
          </p:nvPr>
        </p:nvSpPr>
        <p:spPr>
          <a:xfrm>
            <a:off x="363239" y="1559051"/>
            <a:ext cx="4253145" cy="566738"/>
          </a:xfrm>
        </p:spPr>
        <p:txBody>
          <a:bodyPr>
            <a:noAutofit/>
          </a:bodyPr>
          <a:lstStyle/>
          <a:p>
            <a:r>
              <a:rPr lang="en-US" sz="2800" b="1" dirty="0">
                <a:latin typeface="Calibri" panose="020F0502020204030204" pitchFamily="34" charset="0"/>
                <a:cs typeface="Calibri" panose="020F0502020204030204" pitchFamily="34" charset="0"/>
              </a:rPr>
              <a:t>October 1847, </a:t>
            </a:r>
            <a:br>
              <a:rPr lang="en-US" sz="2800" b="1" dirty="0">
                <a:latin typeface="Calibri" panose="020F0502020204030204" pitchFamily="34" charset="0"/>
                <a:cs typeface="Calibri" panose="020F0502020204030204" pitchFamily="34" charset="0"/>
              </a:rPr>
            </a:br>
            <a:r>
              <a:rPr lang="en-US" sz="2800" b="1" dirty="0">
                <a:latin typeface="Calibri" panose="020F0502020204030204" pitchFamily="34" charset="0"/>
                <a:cs typeface="Calibri" panose="020F0502020204030204" pitchFamily="34" charset="0"/>
              </a:rPr>
              <a:t>patronal feast of Fr. Allard</a:t>
            </a:r>
            <a:br>
              <a:rPr lang="en-US" sz="2800" b="1" dirty="0">
                <a:latin typeface="Calibri" panose="020F0502020204030204" pitchFamily="34" charset="0"/>
                <a:cs typeface="Calibri" panose="020F0502020204030204" pitchFamily="34" charset="0"/>
              </a:rPr>
            </a:br>
            <a:r>
              <a:rPr lang="en-US" sz="2800" b="1" dirty="0">
                <a:latin typeface="Calibri" panose="020F0502020204030204" pitchFamily="34" charset="0"/>
                <a:cs typeface="Calibri" panose="020F0502020204030204" pitchFamily="34" charset="0"/>
              </a:rPr>
              <a:t>O.M.I, novice director </a:t>
            </a:r>
            <a:br>
              <a:rPr lang="en-US" sz="2800" b="1" dirty="0">
                <a:latin typeface="Calibri" panose="020F0502020204030204" pitchFamily="34" charset="0"/>
                <a:cs typeface="Calibri" panose="020F0502020204030204" pitchFamily="34" charset="0"/>
              </a:rPr>
            </a:br>
            <a:r>
              <a:rPr lang="en-US" sz="2800" b="1" dirty="0">
                <a:latin typeface="Calibri" panose="020F0502020204030204" pitchFamily="34" charset="0"/>
                <a:cs typeface="Calibri" panose="020F0502020204030204" pitchFamily="34" charset="0"/>
              </a:rPr>
              <a:t>and pedagogue.</a:t>
            </a:r>
          </a:p>
        </p:txBody>
      </p:sp>
      <p:pic>
        <p:nvPicPr>
          <p:cNvPr id="6" name="Picture Placeholder 5">
            <a:extLst>
              <a:ext uri="{FF2B5EF4-FFF2-40B4-BE49-F238E27FC236}">
                <a16:creationId xmlns:a16="http://schemas.microsoft.com/office/drawing/2014/main" id="{2904A900-3852-2B28-8495-286ABCF798AE}"/>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3191" b="13191"/>
          <a:stretch>
            <a:fillRect/>
          </a:stretch>
        </p:blipFill>
        <p:spPr>
          <a:xfrm>
            <a:off x="314969" y="2589109"/>
            <a:ext cx="4102100" cy="3771900"/>
          </a:xfrm>
        </p:spPr>
      </p:pic>
      <p:sp>
        <p:nvSpPr>
          <p:cNvPr id="4" name="Text Placeholder 3">
            <a:extLst>
              <a:ext uri="{FF2B5EF4-FFF2-40B4-BE49-F238E27FC236}">
                <a16:creationId xmlns:a16="http://schemas.microsoft.com/office/drawing/2014/main" id="{F2EA9D08-7C17-443C-9929-9DAEDF312B6A}"/>
              </a:ext>
            </a:extLst>
          </p:cNvPr>
          <p:cNvSpPr>
            <a:spLocks noGrp="1"/>
          </p:cNvSpPr>
          <p:nvPr>
            <p:ph type="body" sz="half" idx="2"/>
          </p:nvPr>
        </p:nvSpPr>
        <p:spPr>
          <a:xfrm>
            <a:off x="4357649" y="511541"/>
            <a:ext cx="6217221" cy="6346459"/>
          </a:xfrm>
        </p:spPr>
        <p:txBody>
          <a:bodyPr>
            <a:normAutofit lnSpcReduction="10000"/>
          </a:bodyPr>
          <a:lstStyle/>
          <a:p>
            <a:pPr marL="342900" indent="-342900">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feast was celebrated with the usual compliments, expressions of admiration and gratitude and giving of small handmade gifts.</a:t>
            </a:r>
          </a:p>
          <a:p>
            <a:pPr marL="342900" indent="-342900">
              <a:buFont typeface="Wingdings" panose="05000000000000000000" pitchFamily="2" charset="2"/>
              <a:buChar char="Ø"/>
            </a:pPr>
            <a:r>
              <a:rPr lang="en-US" sz="2400" dirty="0">
                <a:latin typeface="Calibri" panose="020F0502020204030204" pitchFamily="34" charset="0"/>
                <a:cs typeface="Calibri" panose="020F0502020204030204" pitchFamily="34" charset="0"/>
              </a:rPr>
              <a:t>After assisting at this celebration, and listening to praise given to another the pastor in his letters showed a growing discontent up to the point of considering himself as the real founder of the community (Positio IV:134)</a:t>
            </a:r>
          </a:p>
          <a:p>
            <a:pPr marL="342900" indent="-342900">
              <a:buFont typeface="Wingdings" panose="05000000000000000000" pitchFamily="2" charset="2"/>
              <a:buChar char="Ø"/>
            </a:pPr>
            <a:r>
              <a:rPr lang="en-US" sz="2400" dirty="0">
                <a:latin typeface="Calibri" panose="020F0502020204030204" pitchFamily="34" charset="0"/>
                <a:cs typeface="Calibri" panose="020F0502020204030204" pitchFamily="34" charset="0"/>
              </a:rPr>
              <a:t>A rumor campaign against the school and the Sisters was spreading through the town and the diocese. Some were so crude that it is hard to understand how anyone could believe them.</a:t>
            </a:r>
          </a:p>
          <a:p>
            <a:pPr marL="342900" indent="-342900">
              <a:buFont typeface="Wingdings" panose="05000000000000000000" pitchFamily="2" charset="2"/>
              <a:buChar char="Ø"/>
            </a:pPr>
            <a:r>
              <a:rPr lang="en-US" sz="2400" dirty="0">
                <a:latin typeface="Calibri" panose="020F0502020204030204" pitchFamily="34" charset="0"/>
                <a:cs typeface="Calibri" panose="020F0502020204030204" pitchFamily="34" charset="0"/>
              </a:rPr>
              <a:t>The pastor withdrew his niece from the school and openly criticized the school, its teaching methods and curriculum. The enrolments grew anyways.</a:t>
            </a:r>
          </a:p>
        </p:txBody>
      </p:sp>
    </p:spTree>
    <p:extLst>
      <p:ext uri="{BB962C8B-B14F-4D97-AF65-F5344CB8AC3E}">
        <p14:creationId xmlns:p14="http://schemas.microsoft.com/office/powerpoint/2010/main" val="762192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BC6ED-864D-2A42-8270-6AA6625DB84A}"/>
              </a:ext>
            </a:extLst>
          </p:cNvPr>
          <p:cNvSpPr>
            <a:spLocks noGrp="1"/>
          </p:cNvSpPr>
          <p:nvPr>
            <p:ph type="title"/>
          </p:nvPr>
        </p:nvSpPr>
        <p:spPr>
          <a:xfrm>
            <a:off x="677334" y="339969"/>
            <a:ext cx="8596668" cy="715108"/>
          </a:xfrm>
        </p:spPr>
        <p:txBody>
          <a:bodyPr>
            <a:normAutofit/>
          </a:bodyPr>
          <a:lstStyle/>
          <a:p>
            <a:r>
              <a:rPr lang="en-US" sz="4000" b="1" dirty="0">
                <a:latin typeface="Calibri" panose="020F0502020204030204" pitchFamily="34" charset="0"/>
                <a:cs typeface="Calibri" panose="020F0502020204030204" pitchFamily="34" charset="0"/>
              </a:rPr>
              <a:t>Letter to Bishop Bourget</a:t>
            </a:r>
            <a:endParaRPr lang="en-CA" sz="40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6D97A8F-C6EB-D925-E5AC-3BF735E6EBDF}"/>
              </a:ext>
            </a:extLst>
          </p:cNvPr>
          <p:cNvSpPr>
            <a:spLocks noGrp="1"/>
          </p:cNvSpPr>
          <p:nvPr>
            <p:ph idx="1"/>
          </p:nvPr>
        </p:nvSpPr>
        <p:spPr>
          <a:xfrm>
            <a:off x="677334" y="1055077"/>
            <a:ext cx="10014112" cy="5462954"/>
          </a:xfrm>
        </p:spPr>
        <p:txBody>
          <a:bodyPr>
            <a:noAutofit/>
          </a:bodyPr>
          <a:lstStyle/>
          <a:p>
            <a:pPr marL="0" indent="0">
              <a:lnSpc>
                <a:spcPts val="2040"/>
              </a:lnSpc>
              <a:buNone/>
            </a:pPr>
            <a:r>
              <a:rPr lang="en-US" sz="1600" dirty="0"/>
              <a:t>Your Excellency, 											</a:t>
            </a:r>
            <a:r>
              <a:rPr lang="en-US" sz="1600" dirty="0" err="1"/>
              <a:t>Longueuil</a:t>
            </a:r>
            <a:r>
              <a:rPr lang="en-US" sz="1600" dirty="0"/>
              <a:t>, January 12, 1848</a:t>
            </a:r>
          </a:p>
          <a:p>
            <a:pPr marL="0" indent="0">
              <a:lnSpc>
                <a:spcPts val="2040"/>
              </a:lnSpc>
              <a:buNone/>
            </a:pPr>
            <a:r>
              <a:rPr lang="en-US" sz="1600" dirty="0"/>
              <a:t>	In sending you now the regulations for the boarding school pupils, I ask you to pardon me for not having sent them sooner.  I am at fault.</a:t>
            </a:r>
          </a:p>
          <a:p>
            <a:pPr marL="0" indent="0">
              <a:lnSpc>
                <a:spcPts val="2040"/>
              </a:lnSpc>
              <a:buNone/>
            </a:pPr>
            <a:r>
              <a:rPr lang="en-US" sz="1600" dirty="0"/>
              <a:t>	I beg you to grant the request I made concerning the arrangements with the Revered Fathers, the Pastor, and ourselves by giving me the note touching the matters of which you spoke to me in their presence.</a:t>
            </a:r>
          </a:p>
          <a:p>
            <a:pPr marL="0" indent="0">
              <a:lnSpc>
                <a:spcPts val="2040"/>
              </a:lnSpc>
              <a:buNone/>
            </a:pPr>
            <a:r>
              <a:rPr lang="en-US" sz="1600" dirty="0"/>
              <a:t>	You know, Your Excellency, that it will be almost impossible for the Pastor’s moral wounds to heal quickly. Having to confer with him, I need to be very certain of my ground so as not to irritate him further. </a:t>
            </a:r>
          </a:p>
          <a:p>
            <a:pPr marL="0" indent="0">
              <a:lnSpc>
                <a:spcPts val="2040"/>
              </a:lnSpc>
              <a:buNone/>
            </a:pPr>
            <a:r>
              <a:rPr lang="en-US" sz="1600" dirty="0"/>
              <a:t>	Oh, how difficult it is to get along well with persons who do not understand religious life!  It is above all in these painful moments that we appreciate our happiness in being directed by priests who are religious.  We can never thank you enough for this favor.  May we always have it!  It seems to me that I could gladly endure the lack of material things.  When there are those who tell us we are too pious…</a:t>
            </a:r>
          </a:p>
          <a:p>
            <a:pPr marL="0" indent="0">
              <a:lnSpc>
                <a:spcPts val="2040"/>
              </a:lnSpc>
              <a:buNone/>
            </a:pPr>
            <a:r>
              <a:rPr lang="en-US" sz="1600" dirty="0"/>
              <a:t>	 Recognizing in your person the goodness of God and filled with confidence, allow me at your feet to beg your blessing for my sisters and myself, so that God will give us the courage to suffer all and that He may give me prudence.  I beg you to believe me with deepest respect,</a:t>
            </a:r>
          </a:p>
          <a:p>
            <a:pPr marL="0" indent="0">
              <a:lnSpc>
                <a:spcPts val="2040"/>
              </a:lnSpc>
              <a:buNone/>
            </a:pPr>
            <a:r>
              <a:rPr lang="en-US" sz="1600" dirty="0"/>
              <a:t>								Your very humble, obedient daughter and servant,</a:t>
            </a:r>
          </a:p>
          <a:p>
            <a:pPr marL="0" indent="0">
              <a:lnSpc>
                <a:spcPts val="2040"/>
              </a:lnSpc>
              <a:buNone/>
            </a:pPr>
            <a:r>
              <a:rPr lang="en-US" sz="1600" dirty="0"/>
              <a:t>											Sister Marie Rose, Superior</a:t>
            </a:r>
            <a:endParaRPr lang="en-CA" sz="1600" dirty="0"/>
          </a:p>
        </p:txBody>
      </p:sp>
    </p:spTree>
    <p:extLst>
      <p:ext uri="{BB962C8B-B14F-4D97-AF65-F5344CB8AC3E}">
        <p14:creationId xmlns:p14="http://schemas.microsoft.com/office/powerpoint/2010/main" val="3005566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12884-9049-8030-F2F4-BBCAFB7A9D62}"/>
              </a:ext>
            </a:extLst>
          </p:cNvPr>
          <p:cNvSpPr>
            <a:spLocks noGrp="1"/>
          </p:cNvSpPr>
          <p:nvPr>
            <p:ph type="title"/>
          </p:nvPr>
        </p:nvSpPr>
        <p:spPr>
          <a:xfrm>
            <a:off x="341050" y="317550"/>
            <a:ext cx="10515600" cy="560998"/>
          </a:xfrm>
        </p:spPr>
        <p:txBody>
          <a:bodyPr>
            <a:noAutofit/>
          </a:bodyPr>
          <a:lstStyle/>
          <a:p>
            <a:r>
              <a:rPr lang="en-US" sz="4000" b="1" dirty="0">
                <a:latin typeface="Calibri" panose="020F0502020204030204" pitchFamily="34" charset="0"/>
                <a:cs typeface="Calibri" panose="020F0502020204030204" pitchFamily="34" charset="0"/>
              </a:rPr>
              <a:t>Causes of the Difficulties with Fr. Brassard*</a:t>
            </a:r>
          </a:p>
        </p:txBody>
      </p:sp>
      <p:sp>
        <p:nvSpPr>
          <p:cNvPr id="3" name="Content Placeholder 2">
            <a:extLst>
              <a:ext uri="{FF2B5EF4-FFF2-40B4-BE49-F238E27FC236}">
                <a16:creationId xmlns:a16="http://schemas.microsoft.com/office/drawing/2014/main" id="{C7416A69-B073-2B62-40A1-F15C15BBFD46}"/>
              </a:ext>
            </a:extLst>
          </p:cNvPr>
          <p:cNvSpPr>
            <a:spLocks noGrp="1"/>
          </p:cNvSpPr>
          <p:nvPr>
            <p:ph idx="1"/>
          </p:nvPr>
        </p:nvSpPr>
        <p:spPr>
          <a:xfrm>
            <a:off x="233827" y="1107831"/>
            <a:ext cx="11119973" cy="5750169"/>
          </a:xfrm>
        </p:spPr>
        <p:txBody>
          <a:bodyPr>
            <a:noAutofit/>
          </a:bodyPr>
          <a:lstStyle/>
          <a:p>
            <a:pPr>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 Pastor may have been imprudent in being generous beyond his means since he had to borrow heavily.</a:t>
            </a:r>
          </a:p>
          <a:p>
            <a:pPr>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 crops of the parish had been very poor so that the tithes he received were much less than he had reason to expect.</a:t>
            </a:r>
          </a:p>
          <a:p>
            <a:pPr>
              <a:buFont typeface="Wingdings" panose="05000000000000000000" pitchFamily="2" charset="2"/>
              <a:buChar char="Ø"/>
            </a:pPr>
            <a:r>
              <a:rPr lang="en-US" sz="2000" dirty="0">
                <a:latin typeface="Calibri" panose="020F0502020204030204" pitchFamily="34" charset="0"/>
                <a:cs typeface="Calibri" panose="020F0502020204030204" pitchFamily="34" charset="0"/>
              </a:rPr>
              <a:t>He was a sick man during the years 1847-1850 suffering greatly from rheumatism and headaches.</a:t>
            </a:r>
          </a:p>
          <a:p>
            <a:pPr>
              <a:buFont typeface="Wingdings" panose="05000000000000000000" pitchFamily="2" charset="2"/>
              <a:buChar char="Ø"/>
            </a:pPr>
            <a:r>
              <a:rPr lang="en-US" sz="2000" dirty="0">
                <a:latin typeface="Calibri" panose="020F0502020204030204" pitchFamily="34" charset="0"/>
                <a:cs typeface="Calibri" panose="020F0502020204030204" pitchFamily="34" charset="0"/>
              </a:rPr>
              <a:t>However, none of these reasons, valid as they are, would have brought the radical change; the reasons to be found are in the influence of his protégé, Father Charles Chiniquy, a popular preacher and former Oblate novice.  He succeeded in convincing his benefactor that a grave injustice was being done to him by the role of the Oblates in the Convent.</a:t>
            </a:r>
          </a:p>
          <a:p>
            <a:pPr>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There always existed in Quebec among the French Canadians a certain animosity towards the French from France, and all the Oblates were Frenchmen.  It was on this feeling that Chiniquy played, hoping to oust them and become himself the chaplain and director of the school.  At the same time he wished to ingratiate with the foundress and the Sisters so as to be accepted for the position he desired.  </a:t>
            </a:r>
          </a:p>
          <a:p>
            <a:pPr>
              <a:buFont typeface="Wingdings" panose="05000000000000000000" pitchFamily="2" charset="2"/>
              <a:buChar char="Ø"/>
            </a:pPr>
            <a:r>
              <a:rPr lang="en-US" sz="2000" dirty="0">
                <a:latin typeface="Calibri" panose="020F0502020204030204" pitchFamily="34" charset="0"/>
                <a:cs typeface="Calibri" panose="020F0502020204030204" pitchFamily="34" charset="0"/>
              </a:rPr>
              <a:t>M. Marie Rose from the beginning had an intuition as to the type of person he was and refused him any contact with the school.</a:t>
            </a:r>
          </a:p>
          <a:p>
            <a:pPr marL="0" indent="0">
              <a:buNone/>
            </a:pPr>
            <a:r>
              <a:rPr lang="en-US" sz="2000" dirty="0">
                <a:latin typeface="Calibri" panose="020F0502020204030204" pitchFamily="34" charset="0"/>
                <a:cs typeface="Calibri" panose="020F0502020204030204" pitchFamily="34" charset="0"/>
              </a:rPr>
              <a:t>*All of Document VIII, Positio IV:119-145, is on this subject)</a:t>
            </a:r>
          </a:p>
        </p:txBody>
      </p:sp>
    </p:spTree>
    <p:extLst>
      <p:ext uri="{BB962C8B-B14F-4D97-AF65-F5344CB8AC3E}">
        <p14:creationId xmlns:p14="http://schemas.microsoft.com/office/powerpoint/2010/main" val="2527839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573EA-9E41-3F0D-B1D8-145778F176D9}"/>
              </a:ext>
            </a:extLst>
          </p:cNvPr>
          <p:cNvSpPr>
            <a:spLocks noGrp="1"/>
          </p:cNvSpPr>
          <p:nvPr>
            <p:ph type="title"/>
          </p:nvPr>
        </p:nvSpPr>
        <p:spPr>
          <a:xfrm>
            <a:off x="838200" y="365126"/>
            <a:ext cx="8200292" cy="889244"/>
          </a:xfrm>
        </p:spPr>
        <p:txBody>
          <a:bodyPr>
            <a:normAutofit/>
          </a:bodyPr>
          <a:lstStyle/>
          <a:p>
            <a:pPr algn="ctr"/>
            <a:r>
              <a:rPr lang="en-US" sz="4000" b="1" dirty="0">
                <a:latin typeface="Calibri" panose="020F0502020204030204" pitchFamily="34" charset="0"/>
                <a:cs typeface="Calibri" panose="020F0502020204030204" pitchFamily="34" charset="0"/>
              </a:rPr>
              <a:t>Tensions between the clergy</a:t>
            </a:r>
          </a:p>
        </p:txBody>
      </p:sp>
      <p:sp>
        <p:nvSpPr>
          <p:cNvPr id="3" name="Content Placeholder 2">
            <a:extLst>
              <a:ext uri="{FF2B5EF4-FFF2-40B4-BE49-F238E27FC236}">
                <a16:creationId xmlns:a16="http://schemas.microsoft.com/office/drawing/2014/main" id="{B274DC05-96F5-37C0-C1C1-5CA498F2D296}"/>
              </a:ext>
            </a:extLst>
          </p:cNvPr>
          <p:cNvSpPr>
            <a:spLocks noGrp="1"/>
          </p:cNvSpPr>
          <p:nvPr>
            <p:ph idx="1"/>
          </p:nvPr>
        </p:nvSpPr>
        <p:spPr>
          <a:xfrm>
            <a:off x="398584" y="1254369"/>
            <a:ext cx="9448801" cy="5462953"/>
          </a:xfrm>
        </p:spPr>
        <p:txBody>
          <a:bodyPr>
            <a:normAutofit/>
          </a:bodyPr>
          <a:lstStyle/>
          <a:p>
            <a:pPr marL="0" indent="0">
              <a:buNone/>
            </a:pPr>
            <a:r>
              <a:rPr lang="en-US" sz="3200" dirty="0">
                <a:latin typeface="Calibri" panose="020F0502020204030204" pitchFamily="34" charset="0"/>
                <a:cs typeface="Calibri" panose="020F0502020204030204" pitchFamily="34" charset="0"/>
              </a:rPr>
              <a:t>Mother Marie-Rose wrote to the bishop about many other difficulties within the convent causing more suffering than from outside: for this she offered her resignation.  The Oblates, especially Father Allard, were also responsible, being too exacting and too unbending in their requirements </a:t>
            </a:r>
          </a:p>
        </p:txBody>
      </p:sp>
    </p:spTree>
    <p:extLst>
      <p:ext uri="{BB962C8B-B14F-4D97-AF65-F5344CB8AC3E}">
        <p14:creationId xmlns:p14="http://schemas.microsoft.com/office/powerpoint/2010/main" val="3118811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A443B4-DB09-E753-1B3A-A6510683333E}"/>
              </a:ext>
            </a:extLst>
          </p:cNvPr>
          <p:cNvSpPr>
            <a:spLocks noGrp="1"/>
          </p:cNvSpPr>
          <p:nvPr>
            <p:ph type="title"/>
          </p:nvPr>
        </p:nvSpPr>
        <p:spPr>
          <a:xfrm>
            <a:off x="677334" y="494186"/>
            <a:ext cx="8596668" cy="823784"/>
          </a:xfrm>
        </p:spPr>
        <p:txBody>
          <a:bodyPr>
            <a:normAutofit fontScale="90000"/>
          </a:bodyPr>
          <a:lstStyle/>
          <a:p>
            <a:r>
              <a:rPr lang="en-US" sz="4000" b="1" dirty="0">
                <a:latin typeface="Calibri" panose="020F0502020204030204" pitchFamily="34" charset="0"/>
                <a:cs typeface="Calibri" panose="020F0502020204030204" pitchFamily="34" charset="0"/>
              </a:rPr>
              <a:t>Father Brassard                 Father </a:t>
            </a:r>
            <a:r>
              <a:rPr lang="en-US" sz="4000" b="1" dirty="0" err="1">
                <a:latin typeface="Calibri" panose="020F0502020204030204" pitchFamily="34" charset="0"/>
                <a:cs typeface="Calibri" panose="020F0502020204030204" pitchFamily="34" charset="0"/>
              </a:rPr>
              <a:t>Chiniquy</a:t>
            </a:r>
            <a:endParaRPr lang="en-CA" sz="4000" b="1" dirty="0">
              <a:latin typeface="Calibri" panose="020F0502020204030204" pitchFamily="34" charset="0"/>
              <a:cs typeface="Calibri" panose="020F0502020204030204" pitchFamily="34" charset="0"/>
            </a:endParaRPr>
          </a:p>
        </p:txBody>
      </p:sp>
      <p:pic>
        <p:nvPicPr>
          <p:cNvPr id="3" name="Content Placeholder 2">
            <a:extLst>
              <a:ext uri="{FF2B5EF4-FFF2-40B4-BE49-F238E27FC236}">
                <a16:creationId xmlns:a16="http://schemas.microsoft.com/office/drawing/2014/main" id="{EA6E1882-33E2-C0A4-BF59-11E5670D010C}"/>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7334" y="1430810"/>
            <a:ext cx="3777191" cy="5036255"/>
          </a:xfrm>
        </p:spPr>
      </p:pic>
      <p:pic>
        <p:nvPicPr>
          <p:cNvPr id="17" name="Content Placeholder 16">
            <a:extLst>
              <a:ext uri="{FF2B5EF4-FFF2-40B4-BE49-F238E27FC236}">
                <a16:creationId xmlns:a16="http://schemas.microsoft.com/office/drawing/2014/main" id="{055BCFE2-7104-24C2-A3AD-93F46BF0F59C}"/>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bwMode="auto">
          <a:xfrm>
            <a:off x="5428735" y="1066463"/>
            <a:ext cx="3122141" cy="5714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056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0681-9169-89A4-B63F-EFB73E5A2A79}"/>
              </a:ext>
            </a:extLst>
          </p:cNvPr>
          <p:cNvSpPr>
            <a:spLocks noGrp="1"/>
          </p:cNvSpPr>
          <p:nvPr>
            <p:ph type="title"/>
          </p:nvPr>
        </p:nvSpPr>
        <p:spPr>
          <a:xfrm>
            <a:off x="402126" y="274982"/>
            <a:ext cx="7387509" cy="1046990"/>
          </a:xfrm>
        </p:spPr>
        <p:txBody>
          <a:bodyPr>
            <a:normAutofit/>
          </a:bodyPr>
          <a:lstStyle/>
          <a:p>
            <a:r>
              <a:rPr lang="en-US" sz="4000" b="1" dirty="0">
                <a:latin typeface="Calibri" panose="020F0502020204030204" pitchFamily="34" charset="0"/>
                <a:cs typeface="Calibri" panose="020F0502020204030204" pitchFamily="34" charset="0"/>
              </a:rPr>
              <a:t>Letter to Father Brassard, Pastor  </a:t>
            </a:r>
          </a:p>
        </p:txBody>
      </p:sp>
      <p:sp>
        <p:nvSpPr>
          <p:cNvPr id="3" name="Content Placeholder 2">
            <a:extLst>
              <a:ext uri="{FF2B5EF4-FFF2-40B4-BE49-F238E27FC236}">
                <a16:creationId xmlns:a16="http://schemas.microsoft.com/office/drawing/2014/main" id="{835F0A2F-64A7-942D-A2A7-6C0A669206AC}"/>
              </a:ext>
            </a:extLst>
          </p:cNvPr>
          <p:cNvSpPr>
            <a:spLocks noGrp="1"/>
          </p:cNvSpPr>
          <p:nvPr>
            <p:ph idx="1"/>
          </p:nvPr>
        </p:nvSpPr>
        <p:spPr>
          <a:xfrm>
            <a:off x="323107" y="1225854"/>
            <a:ext cx="6770152" cy="5632145"/>
          </a:xfrm>
        </p:spPr>
        <p:txBody>
          <a:bodyPr>
            <a:normAutofit/>
          </a:bodyPr>
          <a:lstStyle/>
          <a:p>
            <a:pPr marL="0" indent="0">
              <a:buNone/>
            </a:pP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Longueuil</a:t>
            </a:r>
            <a:r>
              <a:rPr lang="en-US" sz="2000" dirty="0">
                <a:latin typeface="Calibri" panose="020F0502020204030204" pitchFamily="34" charset="0"/>
                <a:cs typeface="Calibri" panose="020F0502020204030204" pitchFamily="34" charset="0"/>
              </a:rPr>
              <a:t>, December 30, 1847</a:t>
            </a:r>
          </a:p>
          <a:p>
            <a:pPr marL="0" indent="0">
              <a:buNone/>
            </a:pPr>
            <a:r>
              <a:rPr lang="en-US" sz="2000" i="1" dirty="0">
                <a:latin typeface="Calibri" panose="020F0502020204030204" pitchFamily="34" charset="0"/>
                <a:cs typeface="Calibri" panose="020F0502020204030204" pitchFamily="34" charset="0"/>
              </a:rPr>
              <a:t>Reverend Father,</a:t>
            </a:r>
          </a:p>
          <a:p>
            <a:pPr marL="0" indent="0">
              <a:buNone/>
            </a:pPr>
            <a:r>
              <a:rPr lang="en-US" sz="2000" i="1" dirty="0">
                <a:latin typeface="Calibri" panose="020F0502020204030204" pitchFamily="34" charset="0"/>
                <a:cs typeface="Calibri" panose="020F0502020204030204" pitchFamily="34" charset="0"/>
              </a:rPr>
              <a:t>	The Community of the Sisters of the Holy Names of Jesus and Mary with pleasure see the day on which they may extend their greetings to you.  Allow us to tell you, Reverend Father, that we appreciate all your kindness.  The gratitude it deserves is written deep in our hearts and nothing will be able to efface it.  It gives us joy to place the expression of it before.</a:t>
            </a:r>
          </a:p>
          <a:p>
            <a:pPr marL="0" indent="0">
              <a:buNone/>
            </a:pPr>
            <a:r>
              <a:rPr lang="en-US" sz="2000" i="1" dirty="0">
                <a:latin typeface="Calibri" panose="020F0502020204030204" pitchFamily="34" charset="0"/>
                <a:cs typeface="Calibri" panose="020F0502020204030204" pitchFamily="34" charset="0"/>
              </a:rPr>
              <a:t>	As for our dealings one with the other we have only one thing to say and always the same thing, namely, that we are following all regulations made by the Bishop.  Please allow us to ask for a place in your prayers and be assured of the sincerity with which I am, with deepest respect,</a:t>
            </a:r>
          </a:p>
          <a:p>
            <a:pPr marL="0" indent="0">
              <a:buNone/>
            </a:pPr>
            <a:r>
              <a:rPr lang="en-US" sz="2000" i="1" dirty="0">
                <a:latin typeface="Calibri" panose="020F0502020204030204" pitchFamily="34" charset="0"/>
                <a:cs typeface="Calibri" panose="020F0502020204030204" pitchFamily="34" charset="0"/>
              </a:rPr>
              <a:t>								Your very humble servant,</a:t>
            </a:r>
          </a:p>
          <a:p>
            <a:pPr marL="0" indent="0">
              <a:buNone/>
            </a:pPr>
            <a:r>
              <a:rPr lang="en-US" sz="2000" i="1" dirty="0">
                <a:latin typeface="Calibri" panose="020F0502020204030204" pitchFamily="34" charset="0"/>
                <a:cs typeface="Calibri" panose="020F0502020204030204" pitchFamily="34" charset="0"/>
              </a:rPr>
              <a:t>										Sister Marie Rose</a:t>
            </a:r>
          </a:p>
        </p:txBody>
      </p:sp>
      <p:pic>
        <p:nvPicPr>
          <p:cNvPr id="5" name="Picture 4">
            <a:extLst>
              <a:ext uri="{FF2B5EF4-FFF2-40B4-BE49-F238E27FC236}">
                <a16:creationId xmlns:a16="http://schemas.microsoft.com/office/drawing/2014/main" id="{DB7640A6-C626-3D39-E673-C4202DAC9F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5773" y="2051121"/>
            <a:ext cx="4926227" cy="3694670"/>
          </a:xfrm>
          <a:prstGeom prst="rect">
            <a:avLst/>
          </a:prstGeom>
        </p:spPr>
      </p:pic>
    </p:spTree>
    <p:extLst>
      <p:ext uri="{BB962C8B-B14F-4D97-AF65-F5344CB8AC3E}">
        <p14:creationId xmlns:p14="http://schemas.microsoft.com/office/powerpoint/2010/main" val="17689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B2CBE-135A-4E90-117F-2188B7F2FBB9}"/>
              </a:ext>
            </a:extLst>
          </p:cNvPr>
          <p:cNvSpPr>
            <a:spLocks noGrp="1"/>
          </p:cNvSpPr>
          <p:nvPr>
            <p:ph type="title"/>
          </p:nvPr>
        </p:nvSpPr>
        <p:spPr>
          <a:xfrm>
            <a:off x="677334" y="218761"/>
            <a:ext cx="8596668" cy="586154"/>
          </a:xfrm>
        </p:spPr>
        <p:txBody>
          <a:bodyPr>
            <a:noAutofit/>
          </a:bodyPr>
          <a:lstStyle/>
          <a:p>
            <a:r>
              <a:rPr lang="en-US" sz="4000" b="1" dirty="0">
                <a:latin typeface="Calibri" panose="020F0502020204030204" pitchFamily="34" charset="0"/>
                <a:cs typeface="Calibri" panose="020F0502020204030204" pitchFamily="34" charset="0"/>
              </a:rPr>
              <a:t>To Father Brassard                     </a:t>
            </a:r>
          </a:p>
        </p:txBody>
      </p:sp>
      <p:sp>
        <p:nvSpPr>
          <p:cNvPr id="3" name="Content Placeholder 2">
            <a:extLst>
              <a:ext uri="{FF2B5EF4-FFF2-40B4-BE49-F238E27FC236}">
                <a16:creationId xmlns:a16="http://schemas.microsoft.com/office/drawing/2014/main" id="{C3B22A30-FFB2-F337-D534-DD74AF16FCEE}"/>
              </a:ext>
            </a:extLst>
          </p:cNvPr>
          <p:cNvSpPr>
            <a:spLocks noGrp="1"/>
          </p:cNvSpPr>
          <p:nvPr>
            <p:ph idx="1"/>
          </p:nvPr>
        </p:nvSpPr>
        <p:spPr>
          <a:xfrm>
            <a:off x="478042" y="996463"/>
            <a:ext cx="9393928" cy="5631053"/>
          </a:xfrm>
        </p:spPr>
        <p:txBody>
          <a:bodyPr>
            <a:normAutofit/>
          </a:bodyPr>
          <a:lstStyle/>
          <a:p>
            <a:pPr marL="0" indent="0">
              <a:buNone/>
            </a:pP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Longueuil</a:t>
            </a:r>
            <a:r>
              <a:rPr lang="en-US" sz="2000" dirty="0">
                <a:latin typeface="Calibri" panose="020F0502020204030204" pitchFamily="34" charset="0"/>
                <a:cs typeface="Calibri" panose="020F0502020204030204" pitchFamily="34" charset="0"/>
              </a:rPr>
              <a:t>, March 28, 1848</a:t>
            </a:r>
          </a:p>
          <a:p>
            <a:pPr marL="0" indent="0">
              <a:buNone/>
            </a:pPr>
            <a:r>
              <a:rPr lang="en-US" sz="2000" dirty="0">
                <a:latin typeface="Calibri" panose="020F0502020204030204" pitchFamily="34" charset="0"/>
                <a:cs typeface="Calibri" panose="020F0502020204030204" pitchFamily="34" charset="0"/>
              </a:rPr>
              <a:t>	</a:t>
            </a:r>
            <a:r>
              <a:rPr lang="en-US" sz="2000" i="1" dirty="0">
                <a:latin typeface="Calibri" panose="020F0502020204030204" pitchFamily="34" charset="0"/>
                <a:cs typeface="Calibri" panose="020F0502020204030204" pitchFamily="34" charset="0"/>
              </a:rPr>
              <a:t>Reverend Father,</a:t>
            </a:r>
          </a:p>
          <a:p>
            <a:pPr marL="0" indent="0">
              <a:buNone/>
            </a:pPr>
            <a:r>
              <a:rPr lang="en-US" sz="2000" i="1" dirty="0">
                <a:latin typeface="Calibri" panose="020F0502020204030204" pitchFamily="34" charset="0"/>
                <a:cs typeface="Calibri" panose="020F0502020204030204" pitchFamily="34" charset="0"/>
              </a:rPr>
              <a:t>	We are very grateful for the use of your piano which you have let us have for several years.  Your request for its return is very just. We are resigned in this matter as in others.   We recall that when the last piano was purchased we asked you to choose whichever one you might wish.  What we said then we now repeat.  You may take whichever one will suit you best, and you may have it today if you wish.  We still have three tables that do not belong to us and I shall have them taken to you as soon as possible.  We do not know whether we have other things in the house belonging to you.  If you recall any other items, please let me know.</a:t>
            </a:r>
          </a:p>
          <a:p>
            <a:pPr marL="0" indent="0">
              <a:buNone/>
            </a:pPr>
            <a:r>
              <a:rPr lang="en-US" sz="2000" i="1" dirty="0">
                <a:latin typeface="Calibri" panose="020F0502020204030204" pitchFamily="34" charset="0"/>
                <a:cs typeface="Calibri" panose="020F0502020204030204" pitchFamily="34" charset="0"/>
              </a:rPr>
              <a:t>	Please accept our gratitude for all your kindnesses.</a:t>
            </a:r>
          </a:p>
          <a:p>
            <a:pPr marL="0" indent="0">
              <a:buNone/>
            </a:pPr>
            <a:r>
              <a:rPr lang="en-US" sz="2000" i="1" dirty="0">
                <a:latin typeface="Calibri" panose="020F0502020204030204" pitchFamily="34" charset="0"/>
                <a:cs typeface="Calibri" panose="020F0502020204030204" pitchFamily="34" charset="0"/>
              </a:rPr>
              <a:t>												I remain,</a:t>
            </a:r>
          </a:p>
          <a:p>
            <a:pPr marL="0" indent="0">
              <a:buNone/>
            </a:pPr>
            <a:r>
              <a:rPr lang="en-US" sz="2000" i="1" dirty="0">
                <a:latin typeface="Calibri" panose="020F0502020204030204" pitchFamily="34" charset="0"/>
                <a:cs typeface="Calibri" panose="020F0502020204030204" pitchFamily="34" charset="0"/>
              </a:rPr>
              <a:t>												Your very humble servant,</a:t>
            </a:r>
          </a:p>
          <a:p>
            <a:pPr marL="0" indent="0">
              <a:buNone/>
            </a:pPr>
            <a:r>
              <a:rPr lang="en-US" sz="2000" i="1" dirty="0">
                <a:latin typeface="Calibri" panose="020F0502020204030204" pitchFamily="34" charset="0"/>
                <a:cs typeface="Calibri" panose="020F0502020204030204" pitchFamily="34" charset="0"/>
              </a:rPr>
              <a:t>												Sister Marie Rose</a:t>
            </a:r>
          </a:p>
        </p:txBody>
      </p:sp>
    </p:spTree>
    <p:extLst>
      <p:ext uri="{BB962C8B-B14F-4D97-AF65-F5344CB8AC3E}">
        <p14:creationId xmlns:p14="http://schemas.microsoft.com/office/powerpoint/2010/main" val="1512431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DF55-1FAA-67E1-C6B9-7FEBAA939D44}"/>
              </a:ext>
            </a:extLst>
          </p:cNvPr>
          <p:cNvSpPr>
            <a:spLocks noGrp="1"/>
          </p:cNvSpPr>
          <p:nvPr>
            <p:ph type="title"/>
          </p:nvPr>
        </p:nvSpPr>
        <p:spPr>
          <a:xfrm>
            <a:off x="838200" y="365126"/>
            <a:ext cx="8305800" cy="971306"/>
          </a:xfrm>
        </p:spPr>
        <p:txBody>
          <a:bodyPr>
            <a:normAutofit/>
          </a:bodyPr>
          <a:lstStyle/>
          <a:p>
            <a:pPr algn="ctr"/>
            <a:r>
              <a:rPr lang="en-US" sz="4000" b="1" dirty="0">
                <a:latin typeface="Calibri" panose="020F0502020204030204" pitchFamily="34" charset="0"/>
                <a:cs typeface="Calibri" panose="020F0502020204030204" pitchFamily="34" charset="0"/>
              </a:rPr>
              <a:t>Infirmity </a:t>
            </a:r>
          </a:p>
        </p:txBody>
      </p:sp>
      <p:sp>
        <p:nvSpPr>
          <p:cNvPr id="3" name="Content Placeholder 2">
            <a:extLst>
              <a:ext uri="{FF2B5EF4-FFF2-40B4-BE49-F238E27FC236}">
                <a16:creationId xmlns:a16="http://schemas.microsoft.com/office/drawing/2014/main" id="{7EB4AA0B-5DD8-0BFA-F623-EA6390895AAF}"/>
              </a:ext>
            </a:extLst>
          </p:cNvPr>
          <p:cNvSpPr>
            <a:spLocks noGrp="1"/>
          </p:cNvSpPr>
          <p:nvPr>
            <p:ph idx="1"/>
          </p:nvPr>
        </p:nvSpPr>
        <p:spPr>
          <a:xfrm>
            <a:off x="281354" y="1143000"/>
            <a:ext cx="9566031" cy="5349874"/>
          </a:xfrm>
        </p:spPr>
        <p:txBody>
          <a:bodyPr>
            <a:normAutofit fontScale="92500"/>
          </a:bodyPr>
          <a:lstStyle/>
          <a:p>
            <a:r>
              <a:rPr lang="en-US" sz="2400" dirty="0">
                <a:latin typeface="Calibri" panose="020F0502020204030204" pitchFamily="34" charset="0"/>
                <a:cs typeface="Calibri" panose="020F0502020204030204" pitchFamily="34" charset="0"/>
              </a:rPr>
              <a:t>Throughout the life of Eulalie Durocher there is question of her delicate health.  Her brother Calixte tells us that she suffered from “stomach trouble.”  She came from a healthy family.  Both her parents lived to old age; her mother died at 63, her father at 88.  Three of her brothers, Flavien, Calixte and Eusebe celebrated their 70</a:t>
            </a:r>
            <a:r>
              <a:rPr lang="en-US" sz="2400" baseline="30000" dirty="0">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birthdays, and although none of the others reached 50, Marie Rose at 38 was the youngest at the time of her death.  </a:t>
            </a:r>
          </a:p>
          <a:p>
            <a:r>
              <a:rPr lang="en-US" sz="2400" dirty="0">
                <a:latin typeface="Calibri" panose="020F0502020204030204" pitchFamily="34" charset="0"/>
                <a:cs typeface="Calibri" panose="020F0502020204030204" pitchFamily="34" charset="0"/>
              </a:rPr>
              <a:t>For many years before the foundation of the institute, Marie Rose Durocher seems to have suffered from tuberculosis.  Many of her letters refer to her ill health which she tries to disregard. Although her health was undermined, it was only during the last year of her life that it caused real anxiety; by September, 1848, all those with whom she lived knew she was weakened and suffering.  Certainly the trials of the congregation and the added work undertaken to meet their financial obligations were taking their toll.  She was carrying the burden almost alone in order to spare her companions</a:t>
            </a:r>
          </a:p>
        </p:txBody>
      </p:sp>
    </p:spTree>
    <p:extLst>
      <p:ext uri="{BB962C8B-B14F-4D97-AF65-F5344CB8AC3E}">
        <p14:creationId xmlns:p14="http://schemas.microsoft.com/office/powerpoint/2010/main" val="1650194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85AF-34CB-6D8B-7101-877B8D094BEC}"/>
              </a:ext>
            </a:extLst>
          </p:cNvPr>
          <p:cNvSpPr>
            <a:spLocks noGrp="1"/>
          </p:cNvSpPr>
          <p:nvPr>
            <p:ph type="title"/>
          </p:nvPr>
        </p:nvSpPr>
        <p:spPr>
          <a:xfrm>
            <a:off x="838200" y="365125"/>
            <a:ext cx="7831015" cy="783737"/>
          </a:xfrm>
        </p:spPr>
        <p:txBody>
          <a:bodyPr>
            <a:normAutofit/>
          </a:bodyPr>
          <a:lstStyle/>
          <a:p>
            <a:pPr algn="ctr"/>
            <a:r>
              <a:rPr lang="en-US" sz="4000" b="1" dirty="0">
                <a:latin typeface="Calibri" panose="020F0502020204030204" pitchFamily="34" charset="0"/>
                <a:cs typeface="Calibri" panose="020F0502020204030204" pitchFamily="34" charset="0"/>
              </a:rPr>
              <a:t>Final Illness</a:t>
            </a:r>
          </a:p>
        </p:txBody>
      </p:sp>
      <p:sp>
        <p:nvSpPr>
          <p:cNvPr id="3" name="Content Placeholder 2">
            <a:extLst>
              <a:ext uri="{FF2B5EF4-FFF2-40B4-BE49-F238E27FC236}">
                <a16:creationId xmlns:a16="http://schemas.microsoft.com/office/drawing/2014/main" id="{30E9477E-07DD-A5F4-AF4D-D5A3AA252340}"/>
              </a:ext>
            </a:extLst>
          </p:cNvPr>
          <p:cNvSpPr>
            <a:spLocks noGrp="1"/>
          </p:cNvSpPr>
          <p:nvPr>
            <p:ph idx="1"/>
          </p:nvPr>
        </p:nvSpPr>
        <p:spPr>
          <a:xfrm>
            <a:off x="257907" y="1148862"/>
            <a:ext cx="10253254" cy="5568461"/>
          </a:xfrm>
        </p:spPr>
        <p:txBody>
          <a:bodyPr>
            <a:noAutofit/>
          </a:bodyPr>
          <a:lstStyle/>
          <a:p>
            <a:r>
              <a:rPr lang="en-US" sz="2200" dirty="0">
                <a:latin typeface="Calibri" panose="020F0502020204030204" pitchFamily="34" charset="0"/>
                <a:cs typeface="Calibri" panose="020F0502020204030204" pitchFamily="34" charset="0"/>
              </a:rPr>
              <a:t>Before beginning her last month of May, Marie Rose Durocher wrote out her act </a:t>
            </a: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of consecration to Mary.  This is the longest and most complete witness we have </a:t>
            </a: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of her spiritual life.  In the prayer written at the end of the month which is incomplete, she says, </a:t>
            </a:r>
            <a:r>
              <a:rPr lang="en-US" sz="2200" b="1" dirty="0">
                <a:latin typeface="Calibri" panose="020F0502020204030204" pitchFamily="34" charset="0"/>
                <a:cs typeface="Calibri" panose="020F0502020204030204" pitchFamily="34" charset="0"/>
              </a:rPr>
              <a:t>"You</a:t>
            </a:r>
            <a:r>
              <a:rPr lang="en-US" sz="2200" b="1" i="1" dirty="0">
                <a:latin typeface="Calibri" panose="020F0502020204030204" pitchFamily="34" charset="0"/>
                <a:cs typeface="Calibri" panose="020F0502020204030204" pitchFamily="34" charset="0"/>
              </a:rPr>
              <a:t> see the state of feebleness and illness to which I am reduced… I believe I have only a short time to live.”  </a:t>
            </a:r>
          </a:p>
          <a:p>
            <a:r>
              <a:rPr lang="en-US" sz="2200" dirty="0">
                <a:latin typeface="Calibri" panose="020F0502020204030204" pitchFamily="34" charset="0"/>
                <a:cs typeface="Calibri" panose="020F0502020204030204" pitchFamily="34" charset="0"/>
              </a:rPr>
              <a:t>The last grace she asks is </a:t>
            </a:r>
            <a:r>
              <a:rPr lang="en-US" sz="2200" b="1" i="1" dirty="0">
                <a:latin typeface="Calibri" panose="020F0502020204030204" pitchFamily="34" charset="0"/>
                <a:cs typeface="Calibri" panose="020F0502020204030204" pitchFamily="34" charset="0"/>
              </a:rPr>
              <a:t>“Protect my last hour.”  </a:t>
            </a:r>
            <a:r>
              <a:rPr lang="en-US" sz="2200" dirty="0">
                <a:latin typeface="Calibri" panose="020F0502020204030204" pitchFamily="34" charset="0"/>
                <a:cs typeface="Calibri" panose="020F0502020204030204" pitchFamily="34" charset="0"/>
              </a:rPr>
              <a:t>Still she continued her work, seeing the sisters and writing numerous letters.</a:t>
            </a:r>
          </a:p>
          <a:p>
            <a:r>
              <a:rPr lang="en-US" sz="2200" dirty="0">
                <a:latin typeface="Calibri" panose="020F0502020204030204" pitchFamily="34" charset="0"/>
                <a:cs typeface="Calibri" panose="020F0502020204030204" pitchFamily="34" charset="0"/>
              </a:rPr>
              <a:t>The immediate cause of her death was a chill she took and a cold that followed after a long walk in the icy spring rain of 1849.</a:t>
            </a:r>
          </a:p>
          <a:p>
            <a:r>
              <a:rPr lang="en-US" sz="2200" dirty="0">
                <a:latin typeface="Calibri" panose="020F0502020204030204" pitchFamily="34" charset="0"/>
                <a:cs typeface="Calibri" panose="020F0502020204030204" pitchFamily="34" charset="0"/>
              </a:rPr>
              <a:t>She had arrived in Beloeil by public transportation and rather than pay for a carriage she walked the two miles that led to the convent.</a:t>
            </a:r>
          </a:p>
          <a:p>
            <a:r>
              <a:rPr lang="en-US" sz="2200" dirty="0">
                <a:latin typeface="Calibri" panose="020F0502020204030204" pitchFamily="34" charset="0"/>
                <a:cs typeface="Calibri" panose="020F0502020204030204" pitchFamily="34" charset="0"/>
              </a:rPr>
              <a:t>She was exhausted when she arrived there and at her return to Longueuil the sisters were alarmed at the rapid change.  From the beginning of June until her death four months later she had only short periods when she was able to leave her room.  </a:t>
            </a:r>
          </a:p>
          <a:p>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2386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FB76-B0E1-1818-49A9-072B6997A46F}"/>
              </a:ext>
            </a:extLst>
          </p:cNvPr>
          <p:cNvSpPr>
            <a:spLocks noGrp="1"/>
          </p:cNvSpPr>
          <p:nvPr>
            <p:ph type="title"/>
          </p:nvPr>
        </p:nvSpPr>
        <p:spPr>
          <a:xfrm>
            <a:off x="839788" y="457200"/>
            <a:ext cx="5676422" cy="961292"/>
          </a:xfrm>
        </p:spPr>
        <p:txBody>
          <a:bodyPr>
            <a:noAutofit/>
          </a:bodyPr>
          <a:lstStyle/>
          <a:p>
            <a:pPr algn="ctr"/>
            <a:r>
              <a:rPr lang="en-US" sz="4000" b="1" dirty="0">
                <a:latin typeface="Calibri" panose="020F0502020204030204" pitchFamily="34" charset="0"/>
                <a:cs typeface="Calibri" panose="020F0502020204030204" pitchFamily="34" charset="0"/>
              </a:rPr>
              <a:t>Prayers, Last Anointing, Asking Forgiveness</a:t>
            </a:r>
            <a:endParaRPr lang="en-CA" sz="4000" b="1"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AB2D0BF9-3E8C-6128-5355-64EFE18B3D2D}"/>
              </a:ext>
            </a:extLst>
          </p:cNvPr>
          <p:cNvSpPr>
            <a:spLocks noGrp="1"/>
          </p:cNvSpPr>
          <p:nvPr>
            <p:ph type="body" sz="half" idx="2"/>
          </p:nvPr>
        </p:nvSpPr>
        <p:spPr>
          <a:xfrm>
            <a:off x="839788" y="1418492"/>
            <a:ext cx="6158889" cy="4873624"/>
          </a:xfrm>
        </p:spPr>
        <p:txBody>
          <a:bodyPr>
            <a:normAutofit fontScale="92500"/>
          </a:bodyPr>
          <a:lstStyle/>
          <a:p>
            <a:pPr marL="285750"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The sisters prayed intensely for their dear mother’s healing</a:t>
            </a:r>
          </a:p>
          <a:p>
            <a:pPr marL="285750"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They promised a light in perpetuity at Mary’s altar</a:t>
            </a:r>
          </a:p>
          <a:p>
            <a:pPr marL="285750"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They brought roses to the church of Bonsecours in Montreal.  Still her health declined.</a:t>
            </a:r>
          </a:p>
          <a:p>
            <a:pPr marL="285750"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On her last feast day, St. Rose of Lima, she joined the community for the celebration, and when it was over she asked for the last rites.</a:t>
            </a:r>
          </a:p>
          <a:p>
            <a:pPr marL="285750"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When the bishop’s auxiliary came for this occasion, she composed a confession of her faults and asked pardon of the sisters.  Since she was too weak she asked Sister Veronica to read it.</a:t>
            </a:r>
            <a:endParaRPr lang="en-CA" sz="2400" dirty="0">
              <a:latin typeface="Calibri" panose="020F0502020204030204" pitchFamily="34" charset="0"/>
              <a:cs typeface="Calibri" panose="020F0502020204030204" pitchFamily="34" charset="0"/>
            </a:endParaRPr>
          </a:p>
        </p:txBody>
      </p:sp>
      <p:pic>
        <p:nvPicPr>
          <p:cNvPr id="5" name="Imagen 5" descr="Una torre con un reloj en lo alto de un edificio&#10;&#10;Descripción generada automáticamente">
            <a:extLst>
              <a:ext uri="{FF2B5EF4-FFF2-40B4-BE49-F238E27FC236}">
                <a16:creationId xmlns:a16="http://schemas.microsoft.com/office/drawing/2014/main" id="{2B03D2AB-6B2C-BF8D-0764-F16A61FB38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7759" y="3000620"/>
            <a:ext cx="3626569" cy="3791821"/>
          </a:xfrm>
          <a:prstGeom prst="rect">
            <a:avLst/>
          </a:prstGeom>
        </p:spPr>
      </p:pic>
      <p:pic>
        <p:nvPicPr>
          <p:cNvPr id="6" name="Marcador de contenido 7" descr="Un florero con flores rojas y blancas&#10;&#10;Descripción generada automáticamente con confianza media">
            <a:extLst>
              <a:ext uri="{FF2B5EF4-FFF2-40B4-BE49-F238E27FC236}">
                <a16:creationId xmlns:a16="http://schemas.microsoft.com/office/drawing/2014/main" id="{3CFA3E58-DAB2-A570-AA22-64EFA81E919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085872" y="199276"/>
            <a:ext cx="3307320" cy="2696143"/>
          </a:xfrm>
          <a:prstGeom prst="rect">
            <a:avLst/>
          </a:prstGeom>
        </p:spPr>
      </p:pic>
    </p:spTree>
    <p:extLst>
      <p:ext uri="{BB962C8B-B14F-4D97-AF65-F5344CB8AC3E}">
        <p14:creationId xmlns:p14="http://schemas.microsoft.com/office/powerpoint/2010/main" val="3929876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937F-8C4E-80B0-7E26-DE62F5043625}"/>
              </a:ext>
            </a:extLst>
          </p:cNvPr>
          <p:cNvSpPr>
            <a:spLocks noGrp="1"/>
          </p:cNvSpPr>
          <p:nvPr>
            <p:ph type="title"/>
          </p:nvPr>
        </p:nvSpPr>
        <p:spPr>
          <a:xfrm>
            <a:off x="839788" y="457200"/>
            <a:ext cx="5756321" cy="530225"/>
          </a:xfrm>
        </p:spPr>
        <p:txBody>
          <a:bodyPr>
            <a:noAutofit/>
          </a:bodyPr>
          <a:lstStyle/>
          <a:p>
            <a:pPr algn="ctr"/>
            <a:r>
              <a:rPr lang="en-US" sz="4000" b="1" dirty="0">
                <a:latin typeface="Calibri" panose="020F0502020204030204" pitchFamily="34" charset="0"/>
                <a:cs typeface="Calibri" panose="020F0502020204030204" pitchFamily="34" charset="0"/>
              </a:rPr>
              <a:t>Portrait</a:t>
            </a:r>
            <a:endParaRPr lang="en-CA" sz="4000" b="1" dirty="0">
              <a:latin typeface="Calibri" panose="020F0502020204030204" pitchFamily="34" charset="0"/>
              <a:cs typeface="Calibri" panose="020F0502020204030204" pitchFamily="34" charset="0"/>
            </a:endParaRPr>
          </a:p>
        </p:txBody>
      </p:sp>
      <p:pic>
        <p:nvPicPr>
          <p:cNvPr id="8" name="Content Placeholder 7">
            <a:extLst>
              <a:ext uri="{FF2B5EF4-FFF2-40B4-BE49-F238E27FC236}">
                <a16:creationId xmlns:a16="http://schemas.microsoft.com/office/drawing/2014/main" id="{D44EA8B2-8C29-ACA9-6CB1-031E325A55D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83423" y="929760"/>
            <a:ext cx="3655218" cy="4873625"/>
          </a:xfrm>
        </p:spPr>
      </p:pic>
      <p:sp>
        <p:nvSpPr>
          <p:cNvPr id="4" name="Text Placeholder 3">
            <a:extLst>
              <a:ext uri="{FF2B5EF4-FFF2-40B4-BE49-F238E27FC236}">
                <a16:creationId xmlns:a16="http://schemas.microsoft.com/office/drawing/2014/main" id="{3BEBEFEB-B728-5F33-C2D1-97AC127D0D1B}"/>
              </a:ext>
            </a:extLst>
          </p:cNvPr>
          <p:cNvSpPr>
            <a:spLocks noGrp="1"/>
          </p:cNvSpPr>
          <p:nvPr>
            <p:ph type="body" sz="half" idx="2"/>
          </p:nvPr>
        </p:nvSpPr>
        <p:spPr>
          <a:xfrm>
            <a:off x="839788" y="1137138"/>
            <a:ext cx="5936150" cy="4731850"/>
          </a:xfrm>
        </p:spPr>
        <p:txBody>
          <a:bodyPr>
            <a:normAutofit lnSpcReduction="10000"/>
          </a:bodyPr>
          <a:lstStyle/>
          <a:p>
            <a:r>
              <a:rPr lang="en-US" sz="2400" dirty="0">
                <a:latin typeface="Calibri" panose="020F0502020204030204" pitchFamily="34" charset="0"/>
                <a:cs typeface="Calibri" panose="020F0502020204030204" pitchFamily="34" charset="0"/>
              </a:rPr>
              <a:t>The sisters wished to have her portrait painted but she would not hear of it. Their desire was made known to Bishop Bourget who obliged her to comply with her sisters’ wishes. One of Montreal’s leading portrait painters, </a:t>
            </a:r>
            <a:r>
              <a:rPr lang="en-US" sz="2400" dirty="0" err="1">
                <a:latin typeface="Calibri" panose="020F0502020204030204" pitchFamily="34" charset="0"/>
                <a:cs typeface="Calibri" panose="020F0502020204030204" pitchFamily="34" charset="0"/>
              </a:rPr>
              <a:t>Théophile</a:t>
            </a:r>
            <a:r>
              <a:rPr lang="en-US" sz="2400" dirty="0">
                <a:latin typeface="Calibri" panose="020F0502020204030204" pitchFamily="34" charset="0"/>
                <a:cs typeface="Calibri" panose="020F0502020204030204" pitchFamily="34" charset="0"/>
              </a:rPr>
              <a:t> Hamel, was engaged.  Since he could have only one sitting with the dying woman, he had her photo taken to help him with his work. He worked with great speed and finished it so that on October 8</a:t>
            </a:r>
            <a:r>
              <a:rPr lang="en-US" sz="2400" baseline="30000" dirty="0">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when the sisters returned from her burial, her portrait was in the chapel before Mary’s altar, near the spot where she so often prayed at night.              </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6742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CD0AF-372E-9F31-9EB1-0C433BFECA7A}"/>
              </a:ext>
            </a:extLst>
          </p:cNvPr>
          <p:cNvSpPr>
            <a:spLocks noGrp="1"/>
          </p:cNvSpPr>
          <p:nvPr>
            <p:ph type="title"/>
          </p:nvPr>
        </p:nvSpPr>
        <p:spPr>
          <a:xfrm>
            <a:off x="677334" y="457200"/>
            <a:ext cx="8596668" cy="1320800"/>
          </a:xfrm>
        </p:spPr>
        <p:txBody>
          <a:bodyPr>
            <a:normAutofit/>
          </a:bodyPr>
          <a:lstStyle/>
          <a:p>
            <a:r>
              <a:rPr lang="en-US" sz="4000" b="1" dirty="0">
                <a:latin typeface="Calibri" panose="020F0502020204030204" pitchFamily="34" charset="0"/>
                <a:cs typeface="Calibri" panose="020F0502020204030204" pitchFamily="34" charset="0"/>
              </a:rPr>
              <a:t>Funeral and Burial</a:t>
            </a:r>
          </a:p>
        </p:txBody>
      </p:sp>
      <p:sp>
        <p:nvSpPr>
          <p:cNvPr id="3" name="Content Placeholder 2">
            <a:extLst>
              <a:ext uri="{FF2B5EF4-FFF2-40B4-BE49-F238E27FC236}">
                <a16:creationId xmlns:a16="http://schemas.microsoft.com/office/drawing/2014/main" id="{7F5E1CEB-6725-11F4-E74E-7188DD0CF019}"/>
              </a:ext>
            </a:extLst>
          </p:cNvPr>
          <p:cNvSpPr>
            <a:spLocks noGrp="1"/>
          </p:cNvSpPr>
          <p:nvPr>
            <p:ph idx="1"/>
          </p:nvPr>
        </p:nvSpPr>
        <p:spPr>
          <a:xfrm>
            <a:off x="677334" y="1296141"/>
            <a:ext cx="8910549" cy="5104660"/>
          </a:xfrm>
        </p:spPr>
        <p:txBody>
          <a:bodyPr>
            <a:noAutofit/>
          </a:bodyPr>
          <a:lstStyle/>
          <a:p>
            <a:pPr marL="0" indent="0">
              <a:lnSpc>
                <a:spcPct val="150000"/>
              </a:lnSpc>
              <a:buNone/>
            </a:pPr>
            <a:r>
              <a:rPr lang="en-US" sz="2000" dirty="0">
                <a:latin typeface="Calibri" panose="020F0502020204030204" pitchFamily="34" charset="0"/>
                <a:cs typeface="Calibri" panose="020F0502020204030204" pitchFamily="34" charset="0"/>
              </a:rPr>
              <a:t>Her death took place at 12:15 a.m., Saturday, October 6, 1849, her 38</a:t>
            </a:r>
            <a:r>
              <a:rPr lang="en-US" sz="2000" baseline="30000" dirty="0">
                <a:latin typeface="Calibri" panose="020F0502020204030204" pitchFamily="34" charset="0"/>
                <a:cs typeface="Calibri" panose="020F0502020204030204" pitchFamily="34" charset="0"/>
              </a:rPr>
              <a:t>th</a:t>
            </a:r>
            <a:r>
              <a:rPr lang="en-US" sz="2000" dirty="0">
                <a:latin typeface="Calibri" panose="020F0502020204030204" pitchFamily="34" charset="0"/>
                <a:cs typeface="Calibri" panose="020F0502020204030204" pitchFamily="34" charset="0"/>
              </a:rPr>
              <a:t> birthday. The sisters were told only in the morning. Her body was first exposed in the chapter room where she had died. Later it was brought to the chapel under the direction of Father </a:t>
            </a:r>
            <a:r>
              <a:rPr lang="en-US" sz="2000" dirty="0" err="1">
                <a:latin typeface="Calibri" panose="020F0502020204030204" pitchFamily="34" charset="0"/>
                <a:cs typeface="Calibri" panose="020F0502020204030204" pitchFamily="34" charset="0"/>
              </a:rPr>
              <a:t>Telmon</a:t>
            </a:r>
            <a:r>
              <a:rPr lang="en-US" sz="2000" dirty="0">
                <a:latin typeface="Calibri" panose="020F0502020204030204" pitchFamily="34" charset="0"/>
                <a:cs typeface="Calibri" panose="020F0502020204030204" pitchFamily="34" charset="0"/>
              </a:rPr>
              <a:t>. The sisters saw in this a grace given to the priest who had directed her towards the foundation of the Community. Her funeral was celebrated on October 8</a:t>
            </a:r>
            <a:r>
              <a:rPr lang="en-US" sz="2000" baseline="30000" dirty="0">
                <a:latin typeface="Calibri" panose="020F0502020204030204" pitchFamily="34" charset="0"/>
                <a:cs typeface="Calibri" panose="020F0502020204030204" pitchFamily="34" charset="0"/>
              </a:rPr>
              <a:t>th</a:t>
            </a:r>
            <a:r>
              <a:rPr lang="en-US" sz="2000" dirty="0">
                <a:latin typeface="Calibri" panose="020F0502020204030204" pitchFamily="34" charset="0"/>
                <a:cs typeface="Calibri" panose="020F0502020204030204" pitchFamily="34" charset="0"/>
              </a:rPr>
              <a:t>, first in the Convent chapel by her brother </a:t>
            </a:r>
            <a:r>
              <a:rPr lang="en-US" sz="2000" dirty="0" err="1">
                <a:latin typeface="Calibri" panose="020F0502020204030204" pitchFamily="34" charset="0"/>
                <a:cs typeface="Calibri" panose="020F0502020204030204" pitchFamily="34" charset="0"/>
              </a:rPr>
              <a:t>Théophile</a:t>
            </a:r>
            <a:r>
              <a:rPr lang="en-US" sz="2000" dirty="0">
                <a:latin typeface="Calibri" panose="020F0502020204030204" pitchFamily="34" charset="0"/>
                <a:cs typeface="Calibri" panose="020F0502020204030204" pitchFamily="34" charset="0"/>
              </a:rPr>
              <a:t> for the sisters and pupils, then the body was transported to the church for the veneration of the townspeople. Later the same day Bishop Bourget presided at the solemn funeral Mass provided by the parish. The Trustees carried her coffin to its final resting place in the crypt beneath the Convent chapel beside Sister Marie André, the first Holy Names Sister to die.</a:t>
            </a:r>
          </a:p>
        </p:txBody>
      </p:sp>
    </p:spTree>
    <p:extLst>
      <p:ext uri="{BB962C8B-B14F-4D97-AF65-F5344CB8AC3E}">
        <p14:creationId xmlns:p14="http://schemas.microsoft.com/office/powerpoint/2010/main" val="1975187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1690-FD80-EF9E-C4F5-A9E6CBD93EE8}"/>
              </a:ext>
            </a:extLst>
          </p:cNvPr>
          <p:cNvSpPr>
            <a:spLocks noGrp="1"/>
          </p:cNvSpPr>
          <p:nvPr>
            <p:ph type="title"/>
          </p:nvPr>
        </p:nvSpPr>
        <p:spPr/>
        <p:txBody>
          <a:bodyPr>
            <a:normAutofit/>
          </a:bodyPr>
          <a:lstStyle/>
          <a:p>
            <a:r>
              <a:rPr lang="en-US" sz="4000" b="1" dirty="0">
                <a:latin typeface="Calibri" panose="020F0502020204030204" pitchFamily="34" charset="0"/>
                <a:cs typeface="Calibri" panose="020F0502020204030204" pitchFamily="34" charset="0"/>
              </a:rPr>
              <a:t>From Chapter Room to Chapel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to Parish Church</a:t>
            </a:r>
            <a:endParaRPr lang="en-CA" sz="4000" b="1" dirty="0">
              <a:latin typeface="Calibri" panose="020F0502020204030204" pitchFamily="34" charset="0"/>
              <a:cs typeface="Calibri" panose="020F0502020204030204" pitchFamily="34" charset="0"/>
            </a:endParaRPr>
          </a:p>
        </p:txBody>
      </p:sp>
      <p:pic>
        <p:nvPicPr>
          <p:cNvPr id="5" name="Content Placeholder 4">
            <a:extLst>
              <a:ext uri="{FF2B5EF4-FFF2-40B4-BE49-F238E27FC236}">
                <a16:creationId xmlns:a16="http://schemas.microsoft.com/office/drawing/2014/main" id="{0EE036A3-1420-390F-7963-A6B9CAC9018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282" y="2885519"/>
            <a:ext cx="3487573" cy="3638850"/>
          </a:xfrm>
        </p:spPr>
      </p:pic>
      <p:pic>
        <p:nvPicPr>
          <p:cNvPr id="7" name="Picture 6">
            <a:extLst>
              <a:ext uri="{FF2B5EF4-FFF2-40B4-BE49-F238E27FC236}">
                <a16:creationId xmlns:a16="http://schemas.microsoft.com/office/drawing/2014/main" id="{0C685E60-A540-2C5A-E8D2-7C058C6C3A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7299" y="2449383"/>
            <a:ext cx="3732658" cy="2799493"/>
          </a:xfrm>
          <a:prstGeom prst="rect">
            <a:avLst/>
          </a:prstGeom>
        </p:spPr>
      </p:pic>
      <p:pic>
        <p:nvPicPr>
          <p:cNvPr id="3" name="Picture 2" descr="longueuil Church F sepiatone">
            <a:extLst>
              <a:ext uri="{FF2B5EF4-FFF2-40B4-BE49-F238E27FC236}">
                <a16:creationId xmlns:a16="http://schemas.microsoft.com/office/drawing/2014/main" id="{EFE4C4C3-A1E9-A9CE-352C-172C307A42E6}"/>
              </a:ext>
            </a:extLst>
          </p:cNvPr>
          <p:cNvPicPr>
            <a:picLocks noChangeAspect="1"/>
          </p:cNvPicPr>
          <p:nvPr/>
        </p:nvPicPr>
        <p:blipFill>
          <a:blip r:embed="rId4" cstate="print">
            <a:lum bright="-4000"/>
            <a:extLst>
              <a:ext uri="{28A0092B-C50C-407E-A947-70E740481C1C}">
                <a14:useLocalDpi xmlns:a14="http://schemas.microsoft.com/office/drawing/2010/main" val="0"/>
              </a:ext>
            </a:extLst>
          </a:blip>
          <a:srcRect/>
          <a:stretch>
            <a:fillRect/>
          </a:stretch>
        </p:blipFill>
        <p:spPr bwMode="auto">
          <a:xfrm>
            <a:off x="7335404" y="80774"/>
            <a:ext cx="4370563" cy="3348226"/>
          </a:xfrm>
          <a:prstGeom prst="rect">
            <a:avLst/>
          </a:prstGeom>
          <a:noFill/>
          <a:ln>
            <a:noFill/>
          </a:ln>
        </p:spPr>
      </p:pic>
    </p:spTree>
    <p:extLst>
      <p:ext uri="{BB962C8B-B14F-4D97-AF65-F5344CB8AC3E}">
        <p14:creationId xmlns:p14="http://schemas.microsoft.com/office/powerpoint/2010/main" val="3129682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46C2-67B5-2F6A-F666-842027374DA4}"/>
              </a:ext>
            </a:extLst>
          </p:cNvPr>
          <p:cNvSpPr>
            <a:spLocks noGrp="1"/>
          </p:cNvSpPr>
          <p:nvPr>
            <p:ph type="title"/>
          </p:nvPr>
        </p:nvSpPr>
        <p:spPr>
          <a:xfrm>
            <a:off x="356057" y="387178"/>
            <a:ext cx="9117455" cy="1320800"/>
          </a:xfrm>
        </p:spPr>
        <p:txBody>
          <a:bodyPr>
            <a:normAutofit/>
          </a:bodyPr>
          <a:lstStyle/>
          <a:p>
            <a:r>
              <a:rPr lang="en-US" sz="4000" b="1" dirty="0">
                <a:latin typeface="Calibri" panose="020F0502020204030204" pitchFamily="34" charset="0"/>
                <a:cs typeface="Calibri" panose="020F0502020204030204" pitchFamily="34" charset="0"/>
              </a:rPr>
              <a:t>Final resting place in the Marie Rose Chapel in the Cathedral in </a:t>
            </a:r>
            <a:r>
              <a:rPr lang="en-US" sz="4000" b="1" dirty="0" err="1">
                <a:latin typeface="Calibri" panose="020F0502020204030204" pitchFamily="34" charset="0"/>
                <a:cs typeface="Calibri" panose="020F0502020204030204" pitchFamily="34" charset="0"/>
              </a:rPr>
              <a:t>Longueuil</a:t>
            </a:r>
            <a:endParaRPr lang="en-CA" sz="4000" b="1" dirty="0">
              <a:latin typeface="Calibri" panose="020F0502020204030204" pitchFamily="34" charset="0"/>
              <a:cs typeface="Calibri" panose="020F0502020204030204" pitchFamily="34" charset="0"/>
            </a:endParaRPr>
          </a:p>
        </p:txBody>
      </p:sp>
      <p:pic>
        <p:nvPicPr>
          <p:cNvPr id="5" name="Content Placeholder 4">
            <a:extLst>
              <a:ext uri="{FF2B5EF4-FFF2-40B4-BE49-F238E27FC236}">
                <a16:creationId xmlns:a16="http://schemas.microsoft.com/office/drawing/2014/main" id="{E041B355-8062-4F11-9487-16A808E37E7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2329614" y="970370"/>
            <a:ext cx="4922972" cy="6563962"/>
          </a:xfrm>
        </p:spPr>
      </p:pic>
    </p:spTree>
    <p:extLst>
      <p:ext uri="{BB962C8B-B14F-4D97-AF65-F5344CB8AC3E}">
        <p14:creationId xmlns:p14="http://schemas.microsoft.com/office/powerpoint/2010/main" val="1838860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D324D-E631-44C4-5213-0DDC78CA3024}"/>
              </a:ext>
            </a:extLst>
          </p:cNvPr>
          <p:cNvSpPr>
            <a:spLocks noGrp="1"/>
          </p:cNvSpPr>
          <p:nvPr>
            <p:ph type="title"/>
          </p:nvPr>
        </p:nvSpPr>
        <p:spPr>
          <a:xfrm>
            <a:off x="677334" y="449802"/>
            <a:ext cx="8596668" cy="1320800"/>
          </a:xfrm>
        </p:spPr>
        <p:txBody>
          <a:bodyPr>
            <a:normAutofit/>
          </a:bodyPr>
          <a:lstStyle/>
          <a:p>
            <a:r>
              <a:rPr lang="en-US" sz="4000" b="1" dirty="0">
                <a:latin typeface="Calibri" panose="020F0502020204030204" pitchFamily="34" charset="0"/>
                <a:cs typeface="Calibri" panose="020F0502020204030204" pitchFamily="34" charset="0"/>
              </a:rPr>
              <a:t>Mother Marie Rose Durocher’s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Favorite Hymn</a:t>
            </a:r>
            <a:endParaRPr lang="en-CA" sz="4000" b="1" dirty="0">
              <a:latin typeface="Calibri" panose="020F0502020204030204" pitchFamily="34" charset="0"/>
              <a:cs typeface="Calibri" panose="020F0502020204030204" pitchFamily="34" charset="0"/>
            </a:endParaRPr>
          </a:p>
        </p:txBody>
      </p:sp>
      <p:sp>
        <p:nvSpPr>
          <p:cNvPr id="4" name="Content Placeholder 2">
            <a:extLst>
              <a:ext uri="{FF2B5EF4-FFF2-40B4-BE49-F238E27FC236}">
                <a16:creationId xmlns:a16="http://schemas.microsoft.com/office/drawing/2014/main" id="{8FD4146F-0C5E-024C-A6B9-F69BA7C63EDE}"/>
              </a:ext>
            </a:extLst>
          </p:cNvPr>
          <p:cNvSpPr>
            <a:spLocks noGrp="1"/>
          </p:cNvSpPr>
          <p:nvPr>
            <p:ph idx="1"/>
          </p:nvPr>
        </p:nvSpPr>
        <p:spPr>
          <a:xfrm>
            <a:off x="677862" y="1908700"/>
            <a:ext cx="9566969" cy="4133326"/>
          </a:xfrm>
        </p:spPr>
        <p:txBody>
          <a:bodyPr>
            <a:noAutofit/>
          </a:bodyPr>
          <a:lstStyle/>
          <a:p>
            <a:pPr marL="0" indent="0">
              <a:buNone/>
            </a:pPr>
            <a:r>
              <a:rPr lang="en-US" sz="3200" b="1" dirty="0">
                <a:latin typeface="Calibri" panose="020F0502020204030204" pitchFamily="34" charset="0"/>
                <a:cs typeface="Calibri" panose="020F0502020204030204" pitchFamily="34" charset="0"/>
              </a:rPr>
              <a:t>Je </a:t>
            </a:r>
            <a:r>
              <a:rPr lang="fr-FR" sz="3200" b="1" dirty="0">
                <a:latin typeface="Calibri" panose="020F0502020204030204" pitchFamily="34" charset="0"/>
                <a:cs typeface="Calibri" panose="020F0502020204030204" pitchFamily="34" charset="0"/>
              </a:rPr>
              <a:t>mets</a:t>
            </a:r>
            <a:r>
              <a:rPr lang="en-US" sz="3200" b="1" dirty="0">
                <a:latin typeface="Calibri" panose="020F0502020204030204" pitchFamily="34" charset="0"/>
                <a:cs typeface="Calibri" panose="020F0502020204030204" pitchFamily="34" charset="0"/>
              </a:rPr>
              <a:t> ma </a:t>
            </a:r>
            <a:r>
              <a:rPr lang="fr-FR" sz="3200" b="1" dirty="0">
                <a:latin typeface="Calibri" panose="020F0502020204030204" pitchFamily="34" charset="0"/>
                <a:cs typeface="Calibri" panose="020F0502020204030204" pitchFamily="34" charset="0"/>
              </a:rPr>
              <a:t>confiance</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Vierge</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en</a:t>
            </a:r>
            <a:r>
              <a:rPr lang="en-US" sz="3200" b="1" dirty="0">
                <a:latin typeface="Calibri" panose="020F0502020204030204" pitchFamily="34" charset="0"/>
                <a:cs typeface="Calibri" panose="020F0502020204030204" pitchFamily="34" charset="0"/>
              </a:rPr>
              <a:t> </a:t>
            </a:r>
            <a:r>
              <a:rPr lang="fr-CA" sz="3200" b="1" dirty="0">
                <a:latin typeface="Calibri" panose="020F0502020204030204" pitchFamily="34" charset="0"/>
                <a:cs typeface="Calibri" panose="020F0502020204030204" pitchFamily="34" charset="0"/>
              </a:rPr>
              <a:t>votre </a:t>
            </a:r>
            <a:r>
              <a:rPr lang="fr-CA" sz="3200" b="1" dirty="0" err="1">
                <a:latin typeface="Calibri" panose="020F0502020204030204" pitchFamily="34" charset="0"/>
                <a:cs typeface="Calibri" panose="020F0502020204030204" pitchFamily="34" charset="0"/>
              </a:rPr>
              <a:t>secour</a:t>
            </a:r>
            <a:r>
              <a:rPr lang="fr-CA" sz="3200" b="1" dirty="0">
                <a:latin typeface="Calibri" panose="020F0502020204030204" pitchFamily="34" charset="0"/>
                <a:cs typeface="Calibri" panose="020F0502020204030204" pitchFamily="34" charset="0"/>
              </a:rPr>
              <a:t>.</a:t>
            </a:r>
            <a:r>
              <a:rPr lang="en-US" sz="3200" b="1" dirty="0">
                <a:latin typeface="Calibri" panose="020F0502020204030204" pitchFamily="34" charset="0"/>
                <a:cs typeface="Calibri" panose="020F0502020204030204" pitchFamily="34" charset="0"/>
              </a:rPr>
              <a:t> </a:t>
            </a:r>
            <a:r>
              <a:rPr lang="fr-FR" sz="3200" b="1" dirty="0">
                <a:latin typeface="Calibri" panose="020F0502020204030204" pitchFamily="34" charset="0"/>
                <a:cs typeface="Calibri" panose="020F0502020204030204" pitchFamily="34" charset="0"/>
              </a:rPr>
              <a:t>Servez</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moi</a:t>
            </a:r>
            <a:r>
              <a:rPr lang="en-US" sz="3200" b="1" dirty="0">
                <a:latin typeface="Calibri" panose="020F0502020204030204" pitchFamily="34" charset="0"/>
                <a:cs typeface="Calibri" panose="020F0502020204030204" pitchFamily="34" charset="0"/>
              </a:rPr>
              <a:t> de </a:t>
            </a:r>
            <a:r>
              <a:rPr lang="en-US" sz="3200" b="1" dirty="0" err="1">
                <a:latin typeface="Calibri" panose="020F0502020204030204" pitchFamily="34" charset="0"/>
                <a:cs typeface="Calibri" panose="020F0502020204030204" pitchFamily="34" charset="0"/>
              </a:rPr>
              <a:t>défense</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prenez</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soin</a:t>
            </a:r>
            <a:r>
              <a:rPr lang="en-US" sz="3200" b="1" dirty="0">
                <a:latin typeface="Calibri" panose="020F0502020204030204" pitchFamily="34" charset="0"/>
                <a:cs typeface="Calibri" panose="020F0502020204030204" pitchFamily="34" charset="0"/>
              </a:rPr>
              <a:t> de </a:t>
            </a:r>
            <a:r>
              <a:rPr lang="en-US" sz="3200" b="1" dirty="0" err="1">
                <a:latin typeface="Calibri" panose="020F0502020204030204" pitchFamily="34" charset="0"/>
                <a:cs typeface="Calibri" panose="020F0502020204030204" pitchFamily="34" charset="0"/>
              </a:rPr>
              <a:t>mes</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jours</a:t>
            </a:r>
            <a:r>
              <a:rPr lang="en-US" sz="3200" dirty="0">
                <a:latin typeface="Calibri" panose="020F0502020204030204" pitchFamily="34" charset="0"/>
                <a:cs typeface="Calibri" panose="020F0502020204030204" pitchFamily="34" charset="0"/>
              </a:rPr>
              <a:t>.</a:t>
            </a:r>
          </a:p>
          <a:p>
            <a:pPr marL="514350" indent="-514350">
              <a:buFont typeface="+mj-lt"/>
              <a:buAutoNum type="arabicPeriod"/>
            </a:pPr>
            <a:r>
              <a:rPr lang="en-US" sz="3200" dirty="0">
                <a:latin typeface="Calibri" panose="020F0502020204030204" pitchFamily="34" charset="0"/>
                <a:cs typeface="Calibri" panose="020F0502020204030204" pitchFamily="34" charset="0"/>
              </a:rPr>
              <a:t>Le Coeur plein </a:t>
            </a:r>
            <a:r>
              <a:rPr lang="en-US" sz="3200" dirty="0" err="1">
                <a:latin typeface="Calibri" panose="020F0502020204030204" pitchFamily="34" charset="0"/>
                <a:cs typeface="Calibri" panose="020F0502020204030204" pitchFamily="34" charset="0"/>
              </a:rPr>
              <a:t>d’espérance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Vierge</a:t>
            </a:r>
            <a:r>
              <a:rPr lang="en-US" sz="3200" dirty="0">
                <a:latin typeface="Calibri" panose="020F0502020204030204" pitchFamily="34" charset="0"/>
                <a:cs typeface="Calibri" panose="020F0502020204030204" pitchFamily="34" charset="0"/>
              </a:rPr>
              <a:t>, à </a:t>
            </a:r>
            <a:r>
              <a:rPr lang="en-US" sz="3200" dirty="0" err="1">
                <a:latin typeface="Calibri" panose="020F0502020204030204" pitchFamily="34" charset="0"/>
                <a:cs typeface="Calibri" panose="020F0502020204030204" pitchFamily="34" charset="0"/>
              </a:rPr>
              <a:t>vous</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j’ai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recours</a:t>
            </a:r>
            <a:br>
              <a:rPr lang="en-US" sz="3200" dirty="0">
                <a:latin typeface="Calibri" panose="020F0502020204030204" pitchFamily="34" charset="0"/>
                <a:cs typeface="Calibri" panose="020F0502020204030204" pitchFamily="34" charset="0"/>
              </a:rPr>
            </a:br>
            <a:r>
              <a:rPr lang="en-US" sz="3200" dirty="0" err="1">
                <a:latin typeface="Calibri" panose="020F0502020204030204" pitchFamily="34" charset="0"/>
                <a:cs typeface="Calibri" panose="020F0502020204030204" pitchFamily="34" charset="0"/>
              </a:rPr>
              <a:t>Soyez</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mon</a:t>
            </a:r>
            <a:r>
              <a:rPr lang="en-US" sz="3200" dirty="0">
                <a:latin typeface="Calibri" panose="020F0502020204030204" pitchFamily="34" charset="0"/>
                <a:cs typeface="Calibri" panose="020F0502020204030204" pitchFamily="34" charset="0"/>
              </a:rPr>
              <a:t> assistance </a:t>
            </a:r>
            <a:r>
              <a:rPr lang="en-US" sz="3200" dirty="0" err="1">
                <a:latin typeface="Calibri" panose="020F0502020204030204" pitchFamily="34" charset="0"/>
                <a:cs typeface="Calibri" panose="020F0502020204030204" pitchFamily="34" charset="0"/>
              </a:rPr>
              <a:t>en</a:t>
            </a:r>
            <a:r>
              <a:rPr lang="en-US" sz="3200" dirty="0">
                <a:latin typeface="Calibri" panose="020F0502020204030204" pitchFamily="34" charset="0"/>
                <a:cs typeface="Calibri" panose="020F0502020204030204" pitchFamily="34" charset="0"/>
              </a:rPr>
              <a:t> tout lieu et </a:t>
            </a:r>
            <a:r>
              <a:rPr lang="en-US" sz="3200" dirty="0" err="1">
                <a:latin typeface="Calibri" panose="020F0502020204030204" pitchFamily="34" charset="0"/>
                <a:cs typeface="Calibri" panose="020F0502020204030204" pitchFamily="34" charset="0"/>
              </a:rPr>
              <a:t>toujours</a:t>
            </a:r>
            <a:endParaRPr lang="en-US" sz="3200" dirty="0">
              <a:latin typeface="Calibri" panose="020F0502020204030204" pitchFamily="34" charset="0"/>
              <a:cs typeface="Calibri" panose="020F0502020204030204" pitchFamily="34" charset="0"/>
            </a:endParaRPr>
          </a:p>
          <a:p>
            <a:pPr marL="514350" indent="-514350">
              <a:buFont typeface="+mj-lt"/>
              <a:buAutoNum type="arabicPeriod"/>
            </a:pPr>
            <a:r>
              <a:rPr lang="en-US" sz="3200" dirty="0">
                <a:latin typeface="Calibri" panose="020F0502020204030204" pitchFamily="34" charset="0"/>
                <a:cs typeface="Calibri" panose="020F0502020204030204" pitchFamily="34" charset="0"/>
              </a:rPr>
              <a:t>Et </a:t>
            </a:r>
            <a:r>
              <a:rPr lang="en-US" sz="3200" dirty="0" err="1">
                <a:latin typeface="Calibri" panose="020F0502020204030204" pitchFamily="34" charset="0"/>
                <a:cs typeface="Calibri" panose="020F0502020204030204" pitchFamily="34" charset="0"/>
              </a:rPr>
              <a:t>quand</a:t>
            </a:r>
            <a:r>
              <a:rPr lang="en-US" sz="3200" dirty="0">
                <a:latin typeface="Calibri" panose="020F0502020204030204" pitchFamily="34" charset="0"/>
                <a:cs typeface="Calibri" panose="020F0502020204030204" pitchFamily="34" charset="0"/>
              </a:rPr>
              <a:t> la </a:t>
            </a:r>
            <a:r>
              <a:rPr lang="en-US" sz="3200" dirty="0" err="1">
                <a:latin typeface="Calibri" panose="020F0502020204030204" pitchFamily="34" charset="0"/>
                <a:cs typeface="Calibri" panose="020F0502020204030204" pitchFamily="34" charset="0"/>
              </a:rPr>
              <a:t>dernière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heure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viendra</a:t>
            </a:r>
            <a:r>
              <a:rPr lang="en-US" sz="3200" dirty="0">
                <a:latin typeface="Calibri" panose="020F0502020204030204" pitchFamily="34" charset="0"/>
                <a:cs typeface="Calibri" panose="020F0502020204030204" pitchFamily="34" charset="0"/>
              </a:rPr>
              <a:t> fixer </a:t>
            </a:r>
            <a:r>
              <a:rPr lang="en-US" sz="3200" dirty="0" err="1">
                <a:latin typeface="Calibri" panose="020F0502020204030204" pitchFamily="34" charset="0"/>
                <a:cs typeface="Calibri" panose="020F0502020204030204" pitchFamily="34" charset="0"/>
              </a:rPr>
              <a:t>mon</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sors</a:t>
            </a:r>
            <a:br>
              <a:rPr lang="en-US" sz="3200" dirty="0">
                <a:latin typeface="Calibri" panose="020F0502020204030204" pitchFamily="34" charset="0"/>
                <a:cs typeface="Calibri" panose="020F0502020204030204" pitchFamily="34" charset="0"/>
              </a:rPr>
            </a:br>
            <a:r>
              <a:rPr lang="en-US" sz="3200" dirty="0" err="1">
                <a:latin typeface="Calibri" panose="020F0502020204030204" pitchFamily="34" charset="0"/>
                <a:cs typeface="Calibri" panose="020F0502020204030204" pitchFamily="34" charset="0"/>
              </a:rPr>
              <a:t>Obetenez</a:t>
            </a:r>
            <a:r>
              <a:rPr lang="en-US" sz="3200" dirty="0">
                <a:latin typeface="Calibri" panose="020F0502020204030204" pitchFamily="34" charset="0"/>
                <a:cs typeface="Calibri" panose="020F0502020204030204" pitchFamily="34" charset="0"/>
              </a:rPr>
              <a:t> que je </a:t>
            </a:r>
            <a:r>
              <a:rPr lang="en-US" sz="3200" dirty="0" err="1">
                <a:latin typeface="Calibri" panose="020F0502020204030204" pitchFamily="34" charset="0"/>
                <a:cs typeface="Calibri" panose="020F0502020204030204" pitchFamily="34" charset="0"/>
              </a:rPr>
              <a:t>meure</a:t>
            </a:r>
            <a:r>
              <a:rPr lang="en-US" sz="3200" dirty="0">
                <a:latin typeface="Calibri" panose="020F0502020204030204" pitchFamily="34" charset="0"/>
                <a:cs typeface="Calibri" panose="020F0502020204030204" pitchFamily="34" charset="0"/>
              </a:rPr>
              <a:t> de la plus </a:t>
            </a:r>
            <a:r>
              <a:rPr lang="en-US" sz="3200" dirty="0" err="1">
                <a:latin typeface="Calibri" panose="020F0502020204030204" pitchFamily="34" charset="0"/>
                <a:cs typeface="Calibri" panose="020F0502020204030204" pitchFamily="34" charset="0"/>
              </a:rPr>
              <a:t>sainte</a:t>
            </a:r>
            <a:r>
              <a:rPr lang="en-US" sz="3200" dirty="0">
                <a:latin typeface="Calibri" panose="020F0502020204030204" pitchFamily="34" charset="0"/>
                <a:cs typeface="Calibri" panose="020F0502020204030204" pitchFamily="34" charset="0"/>
              </a:rPr>
              <a:t> mort.</a:t>
            </a:r>
            <a:endParaRPr lang="en-CA"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2368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874A0-EC15-3DC6-3C2B-A54BD342509A}"/>
              </a:ext>
            </a:extLst>
          </p:cNvPr>
          <p:cNvSpPr>
            <a:spLocks noGrp="1"/>
          </p:cNvSpPr>
          <p:nvPr>
            <p:ph type="title"/>
          </p:nvPr>
        </p:nvSpPr>
        <p:spPr/>
        <p:txBody>
          <a:bodyPr>
            <a:normAutofit/>
          </a:bodyPr>
          <a:lstStyle/>
          <a:p>
            <a:r>
              <a:rPr lang="en-US" sz="4000" b="1" dirty="0">
                <a:latin typeface="Calibri" panose="020F0502020204030204" pitchFamily="34" charset="0"/>
                <a:cs typeface="Calibri" panose="020F0502020204030204" pitchFamily="34" charset="0"/>
              </a:rPr>
              <a:t>Bishop Interviews the Sisters, Believing Mother Marie Durocher to Be a Saint</a:t>
            </a:r>
          </a:p>
        </p:txBody>
      </p:sp>
      <p:sp>
        <p:nvSpPr>
          <p:cNvPr id="3" name="Content Placeholder 2">
            <a:extLst>
              <a:ext uri="{FF2B5EF4-FFF2-40B4-BE49-F238E27FC236}">
                <a16:creationId xmlns:a16="http://schemas.microsoft.com/office/drawing/2014/main" id="{EACE0757-3BAB-49F9-F99E-9EDC1114F6D7}"/>
              </a:ext>
            </a:extLst>
          </p:cNvPr>
          <p:cNvSpPr>
            <a:spLocks noGrp="1"/>
          </p:cNvSpPr>
          <p:nvPr>
            <p:ph idx="1"/>
          </p:nvPr>
        </p:nvSpPr>
        <p:spPr>
          <a:xfrm>
            <a:off x="677334" y="2172312"/>
            <a:ext cx="8596668" cy="3880773"/>
          </a:xfrm>
        </p:spPr>
        <p:txBody>
          <a:bodyPr>
            <a:noAutofit/>
          </a:bodyPr>
          <a:lstStyle/>
          <a:p>
            <a:r>
              <a:rPr lang="en-US" sz="2200" dirty="0">
                <a:latin typeface="Calibri" panose="020F0502020204030204" pitchFamily="34" charset="0"/>
                <a:cs typeface="Calibri" panose="020F0502020204030204" pitchFamily="34" charset="0"/>
              </a:rPr>
              <a:t>Despite his numerous and important occupations, Bishop Bourget remained at the Longueuil Convent until October 12</a:t>
            </a:r>
            <a:r>
              <a:rPr lang="en-US" sz="2200" baseline="30000" dirty="0">
                <a:latin typeface="Calibri" panose="020F0502020204030204" pitchFamily="34" charset="0"/>
                <a:cs typeface="Calibri" panose="020F0502020204030204" pitchFamily="34" charset="0"/>
              </a:rPr>
              <a:t>th</a:t>
            </a:r>
            <a:r>
              <a:rPr lang="en-US" sz="2200" dirty="0">
                <a:latin typeface="Calibri" panose="020F0502020204030204" pitchFamily="34" charset="0"/>
                <a:cs typeface="Calibri" panose="020F0502020204030204" pitchFamily="34" charset="0"/>
              </a:rPr>
              <a:t>.  He saw each of the sisters in order to collect their memories of Marie Rose Durocher and the first days of the Community.  This was to serve as the basis for the Chronicles, and at the date of October 6</a:t>
            </a:r>
            <a:r>
              <a:rPr lang="en-US" sz="2200" baseline="30000" dirty="0">
                <a:latin typeface="Calibri" panose="020F0502020204030204" pitchFamily="34" charset="0"/>
                <a:cs typeface="Calibri" panose="020F0502020204030204" pitchFamily="34" charset="0"/>
              </a:rPr>
              <a:t>th</a:t>
            </a:r>
            <a:r>
              <a:rPr lang="en-US" sz="2200" dirty="0">
                <a:latin typeface="Calibri" panose="020F0502020204030204" pitchFamily="34" charset="0"/>
                <a:cs typeface="Calibri" panose="020F0502020204030204" pitchFamily="34" charset="0"/>
              </a:rPr>
              <a:t> the notice on the foundress has come to be known as “the first biography.”  This was finished in November, 1850, and the bishop gave much importance to the work he was composing.  Since he had been closely associated with the Institute since its beginning, and since he was the confidant of Marie Rose Durocher in her difficulties, he was in an excellent position to complete the work.  </a:t>
            </a:r>
          </a:p>
        </p:txBody>
      </p:sp>
    </p:spTree>
    <p:extLst>
      <p:ext uri="{BB962C8B-B14F-4D97-AF65-F5344CB8AC3E}">
        <p14:creationId xmlns:p14="http://schemas.microsoft.com/office/powerpoint/2010/main" val="2368324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EB894-BD6C-ED01-6456-D79D2722D08A}"/>
              </a:ext>
            </a:extLst>
          </p:cNvPr>
          <p:cNvSpPr>
            <a:spLocks noGrp="1"/>
          </p:cNvSpPr>
          <p:nvPr>
            <p:ph type="title"/>
          </p:nvPr>
        </p:nvSpPr>
        <p:spPr>
          <a:xfrm>
            <a:off x="293077" y="156238"/>
            <a:ext cx="9845221" cy="660400"/>
          </a:xfrm>
        </p:spPr>
        <p:txBody>
          <a:bodyPr>
            <a:noAutofit/>
          </a:bodyPr>
          <a:lstStyle/>
          <a:p>
            <a:r>
              <a:rPr lang="en-US" sz="4000" b="1" dirty="0">
                <a:latin typeface="Calibri" panose="020F0502020204030204" pitchFamily="34" charset="0"/>
                <a:cs typeface="Calibri" panose="020F0502020204030204" pitchFamily="34" charset="0"/>
              </a:rPr>
              <a:t>Constitutions: the Names of Jesus and Mary </a:t>
            </a:r>
          </a:p>
        </p:txBody>
      </p:sp>
      <p:sp>
        <p:nvSpPr>
          <p:cNvPr id="3" name="Content Placeholder 2">
            <a:extLst>
              <a:ext uri="{FF2B5EF4-FFF2-40B4-BE49-F238E27FC236}">
                <a16:creationId xmlns:a16="http://schemas.microsoft.com/office/drawing/2014/main" id="{32415E94-B6FC-9528-18CC-D5F7D8839E56}"/>
              </a:ext>
            </a:extLst>
          </p:cNvPr>
          <p:cNvSpPr>
            <a:spLocks noGrp="1"/>
          </p:cNvSpPr>
          <p:nvPr>
            <p:ph sz="half" idx="1"/>
          </p:nvPr>
        </p:nvSpPr>
        <p:spPr>
          <a:xfrm>
            <a:off x="293078" y="914400"/>
            <a:ext cx="4911968" cy="5787362"/>
          </a:xfrm>
        </p:spPr>
        <p:txBody>
          <a:bodyPr>
            <a:normAutofit/>
          </a:bodyPr>
          <a:lstStyle/>
          <a:p>
            <a:pPr marL="457200" indent="-457200">
              <a:lnSpc>
                <a:spcPct val="150000"/>
              </a:lnSpc>
              <a:buFont typeface="+mj-lt"/>
              <a:buAutoNum type="arabicPeriod" startAt="3"/>
            </a:pPr>
            <a:r>
              <a:rPr lang="en-US" sz="2000" dirty="0">
                <a:latin typeface="Calibri" panose="020F0502020204030204" pitchFamily="34" charset="0"/>
                <a:cs typeface="Calibri" panose="020F0502020204030204" pitchFamily="34" charset="0"/>
              </a:rPr>
              <a:t>In fidelity to the spirit of our Foundress,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are a community of women religious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Consecrated to God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the Names of Jesus and Mary,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who desire to proclaim by our lives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the primacy of the love of God.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Moved by an active love,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collaborate in the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Church’s mission of education,</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with emphasis on education in the faith,</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with a special concern</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for the poor and disadvantaged.</a:t>
            </a:r>
          </a:p>
        </p:txBody>
      </p:sp>
      <p:sp>
        <p:nvSpPr>
          <p:cNvPr id="4" name="Content Placeholder 3">
            <a:extLst>
              <a:ext uri="{FF2B5EF4-FFF2-40B4-BE49-F238E27FC236}">
                <a16:creationId xmlns:a16="http://schemas.microsoft.com/office/drawing/2014/main" id="{37F4B0FD-181B-3080-35FF-69B28D8C8BC0}"/>
              </a:ext>
            </a:extLst>
          </p:cNvPr>
          <p:cNvSpPr>
            <a:spLocks noGrp="1"/>
          </p:cNvSpPr>
          <p:nvPr>
            <p:ph sz="half" idx="2"/>
          </p:nvPr>
        </p:nvSpPr>
        <p:spPr>
          <a:xfrm>
            <a:off x="5523724" y="1114949"/>
            <a:ext cx="5038768" cy="5787362"/>
          </a:xfrm>
        </p:spPr>
        <p:txBody>
          <a:bodyPr>
            <a:noAutofit/>
          </a:bodyPr>
          <a:lstStyle/>
          <a:p>
            <a:pPr marL="457200" indent="-457200">
              <a:lnSpc>
                <a:spcPct val="110000"/>
              </a:lnSpc>
              <a:spcBef>
                <a:spcPts val="1800"/>
              </a:spcBef>
              <a:buFont typeface="+mj-lt"/>
              <a:buAutoNum type="arabicPeriod" startAt="4"/>
            </a:pPr>
            <a:r>
              <a:rPr lang="en-US" sz="2000" dirty="0">
                <a:latin typeface="Calibri" panose="020F0502020204030204" pitchFamily="34" charset="0"/>
                <a:cs typeface="Calibri" panose="020F0502020204030204" pitchFamily="34" charset="0"/>
              </a:rPr>
              <a:t>Our mission is rooted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our spirituality,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which is inspired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by the Names of Jesus and Mary.</a:t>
            </a:r>
          </a:p>
          <a:p>
            <a:pPr marL="457200" indent="-457200">
              <a:lnSpc>
                <a:spcPct val="110000"/>
              </a:lnSpc>
              <a:spcBef>
                <a:spcPts val="1800"/>
              </a:spcBef>
              <a:buFont typeface="+mj-lt"/>
              <a:buAutoNum type="arabicPeriod" startAt="5"/>
            </a:pPr>
            <a:r>
              <a:rPr lang="en-US" sz="2000" dirty="0">
                <a:latin typeface="Calibri" panose="020F0502020204030204" pitchFamily="34" charset="0"/>
                <a:cs typeface="Calibri" panose="020F0502020204030204" pitchFamily="34" charset="0"/>
              </a:rPr>
              <a:t>United and missioned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the names of Jesus, our Savior,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of Mary his Mother,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enter into the mystery of their lives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through prayer, silence and contemplation.</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Inspired by their example,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desire to live in openness to the Spirit,</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available to the needs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of the Church and the world.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Jesus and Mary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find our strength and our glory.</a:t>
            </a:r>
          </a:p>
        </p:txBody>
      </p:sp>
    </p:spTree>
    <p:extLst>
      <p:ext uri="{BB962C8B-B14F-4D97-AF65-F5344CB8AC3E}">
        <p14:creationId xmlns:p14="http://schemas.microsoft.com/office/powerpoint/2010/main" val="257597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1517D-DFBC-73D1-180C-3448AE2465EB}"/>
              </a:ext>
            </a:extLst>
          </p:cNvPr>
          <p:cNvSpPr>
            <a:spLocks noGrp="1"/>
          </p:cNvSpPr>
          <p:nvPr>
            <p:ph type="title"/>
          </p:nvPr>
        </p:nvSpPr>
        <p:spPr>
          <a:xfrm>
            <a:off x="5445210" y="455140"/>
            <a:ext cx="3828791" cy="1194486"/>
          </a:xfrm>
        </p:spPr>
        <p:txBody>
          <a:bodyPr>
            <a:noAutofit/>
          </a:bodyPr>
          <a:lstStyle/>
          <a:p>
            <a:r>
              <a:rPr lang="en-US" sz="4000" b="1" dirty="0">
                <a:latin typeface="Calibri" panose="020F0502020204030204" pitchFamily="34" charset="0"/>
                <a:cs typeface="Calibri" panose="020F0502020204030204" pitchFamily="34" charset="0"/>
              </a:rPr>
              <a:t>The legal seal of the Congregation</a:t>
            </a:r>
          </a:p>
        </p:txBody>
      </p:sp>
      <p:sp>
        <p:nvSpPr>
          <p:cNvPr id="4" name="Text Placeholder 3">
            <a:extLst>
              <a:ext uri="{FF2B5EF4-FFF2-40B4-BE49-F238E27FC236}">
                <a16:creationId xmlns:a16="http://schemas.microsoft.com/office/drawing/2014/main" id="{0B8D48CA-9D29-21ED-EE2E-BEBDA4F324FF}"/>
              </a:ext>
            </a:extLst>
          </p:cNvPr>
          <p:cNvSpPr>
            <a:spLocks noGrp="1"/>
          </p:cNvSpPr>
          <p:nvPr>
            <p:ph type="body" sz="half" idx="2"/>
          </p:nvPr>
        </p:nvSpPr>
        <p:spPr>
          <a:xfrm>
            <a:off x="5557422" y="1780091"/>
            <a:ext cx="3922554" cy="4622768"/>
          </a:xfrm>
        </p:spPr>
        <p:txBody>
          <a:bodyPr>
            <a:normAutofit lnSpcReduction="10000"/>
          </a:bodyPr>
          <a:lstStyle/>
          <a:p>
            <a:r>
              <a:rPr lang="en-US" sz="2400" dirty="0">
                <a:latin typeface="Calibri" panose="020F0502020204030204" pitchFamily="34" charset="0"/>
                <a:cs typeface="Calibri" panose="020F0502020204030204" pitchFamily="34" charset="0"/>
              </a:rPr>
              <a:t>Possible meaning for today: </a:t>
            </a:r>
          </a:p>
          <a:p>
            <a:pPr marL="457200" indent="-457200">
              <a:buFont typeface="+mj-lt"/>
              <a:buAutoNum type="alphaLcParenR"/>
            </a:pPr>
            <a:r>
              <a:rPr lang="en-US" sz="2400" dirty="0">
                <a:latin typeface="Calibri" panose="020F0502020204030204" pitchFamily="34" charset="0"/>
                <a:cs typeface="Calibri" panose="020F0502020204030204" pitchFamily="34" charset="0"/>
              </a:rPr>
              <a:t>the three foundresses united and strengthened in the love of Christ</a:t>
            </a:r>
          </a:p>
          <a:p>
            <a:pPr marL="457200" indent="-457200">
              <a:buFont typeface="+mj-lt"/>
              <a:buAutoNum type="alphaLcParenR"/>
            </a:pPr>
            <a:r>
              <a:rPr lang="en-US" sz="2400" dirty="0">
                <a:latin typeface="Calibri" panose="020F0502020204030204" pitchFamily="34" charset="0"/>
                <a:cs typeface="Calibri" panose="020F0502020204030204" pitchFamily="34" charset="0"/>
              </a:rPr>
              <a:t>The three vows being a total gift of self in love with the help of God, living out the paschal mystery</a:t>
            </a:r>
          </a:p>
          <a:p>
            <a:pPr marL="457200" indent="-457200">
              <a:buFont typeface="+mj-lt"/>
              <a:buAutoNum type="alphaLcParenR"/>
            </a:pPr>
            <a:r>
              <a:rPr lang="en-US" sz="2400" dirty="0">
                <a:latin typeface="Calibri" panose="020F0502020204030204" pitchFamily="34" charset="0"/>
                <a:cs typeface="Calibri" panose="020F0502020204030204" pitchFamily="34" charset="0"/>
              </a:rPr>
              <a:t>The paschal mystery lived out in community – Any other thoughts?</a:t>
            </a:r>
          </a:p>
          <a:p>
            <a:endParaRPr lang="en-US" sz="1400" dirty="0">
              <a:latin typeface="Calibri" panose="020F0502020204030204" pitchFamily="34" charset="0"/>
              <a:cs typeface="Calibri" panose="020F0502020204030204" pitchFamily="34" charset="0"/>
            </a:endParaRPr>
          </a:p>
        </p:txBody>
      </p:sp>
      <p:sp>
        <p:nvSpPr>
          <p:cNvPr id="5" name="Picture Placeholder 2">
            <a:extLst>
              <a:ext uri="{FF2B5EF4-FFF2-40B4-BE49-F238E27FC236}">
                <a16:creationId xmlns:a16="http://schemas.microsoft.com/office/drawing/2014/main" id="{9EF6BDDE-682D-7ADC-7FF9-94CA2E10DC86}"/>
              </a:ext>
            </a:extLst>
          </p:cNvPr>
          <p:cNvSpPr txBox="1">
            <a:spLocks/>
          </p:cNvSpPr>
          <p:nvPr/>
        </p:nvSpPr>
        <p:spPr>
          <a:xfrm>
            <a:off x="677333" y="0"/>
            <a:ext cx="8596668" cy="4455318"/>
          </a:xfrm>
          <a:prstGeom prst="rect">
            <a:avLst/>
          </a:prstGeom>
        </p:spPr>
        <p:txBody>
          <a:bodyPr/>
          <a:lstStyle/>
          <a:p>
            <a:endParaRPr lang="en-US"/>
          </a:p>
        </p:txBody>
      </p:sp>
      <p:pic>
        <p:nvPicPr>
          <p:cNvPr id="7" name="Content Placeholder 6">
            <a:extLst>
              <a:ext uri="{FF2B5EF4-FFF2-40B4-BE49-F238E27FC236}">
                <a16:creationId xmlns:a16="http://schemas.microsoft.com/office/drawing/2014/main" id="{42F2C527-4C4C-3231-992C-94D2B4F97B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636" y="455140"/>
            <a:ext cx="4460789" cy="5947719"/>
          </a:xfrm>
          <a:prstGeom prst="rect">
            <a:avLst/>
          </a:prstGeom>
        </p:spPr>
      </p:pic>
    </p:spTree>
    <p:extLst>
      <p:ext uri="{BB962C8B-B14F-4D97-AF65-F5344CB8AC3E}">
        <p14:creationId xmlns:p14="http://schemas.microsoft.com/office/powerpoint/2010/main" val="887946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F5F8C-BC8D-3A7E-26B3-074EC7850249}"/>
              </a:ext>
            </a:extLst>
          </p:cNvPr>
          <p:cNvSpPr>
            <a:spLocks noGrp="1"/>
          </p:cNvSpPr>
          <p:nvPr>
            <p:ph type="title"/>
          </p:nvPr>
        </p:nvSpPr>
        <p:spPr>
          <a:xfrm>
            <a:off x="278749" y="207487"/>
            <a:ext cx="8596668" cy="633046"/>
          </a:xfrm>
        </p:spPr>
        <p:txBody>
          <a:bodyPr>
            <a:noAutofit/>
          </a:bodyPr>
          <a:lstStyle/>
          <a:p>
            <a:r>
              <a:rPr lang="en-US" sz="4000" b="1" dirty="0">
                <a:latin typeface="Calibri" panose="020F0502020204030204" pitchFamily="34" charset="0"/>
                <a:cs typeface="Calibri" panose="020F0502020204030204" pitchFamily="34" charset="0"/>
              </a:rPr>
              <a:t>Apostolic Community</a:t>
            </a:r>
            <a:endParaRPr lang="en-CA" sz="40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E00F9AD-C630-68C0-8AC1-444045916F6A}"/>
              </a:ext>
            </a:extLst>
          </p:cNvPr>
          <p:cNvSpPr>
            <a:spLocks noGrp="1"/>
          </p:cNvSpPr>
          <p:nvPr>
            <p:ph sz="half" idx="1"/>
          </p:nvPr>
        </p:nvSpPr>
        <p:spPr>
          <a:xfrm>
            <a:off x="278749" y="1019462"/>
            <a:ext cx="4745692" cy="5369169"/>
          </a:xfrm>
        </p:spPr>
        <p:txBody>
          <a:bodyPr>
            <a:normAutofit/>
          </a:bodyPr>
          <a:lstStyle/>
          <a:p>
            <a:pPr>
              <a:buFont typeface="+mj-lt"/>
              <a:buAutoNum type="arabicPeriod" startAt="47"/>
            </a:pPr>
            <a:r>
              <a:rPr lang="en-US" sz="2000" dirty="0">
                <a:latin typeface="Calibri" panose="020F0502020204030204" pitchFamily="34" charset="0"/>
                <a:cs typeface="Calibri" panose="020F0502020204030204" pitchFamily="34" charset="0"/>
              </a:rPr>
              <a:t>An essential element of our religious life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is community living.</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the name of Jesus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through his abiding spirit</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are united as a community of love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share in his mission.</a:t>
            </a:r>
          </a:p>
          <a:p>
            <a:pPr>
              <a:buFont typeface="+mj-lt"/>
              <a:buAutoNum type="arabicPeriod" startAt="47"/>
            </a:pPr>
            <a:endParaRPr lang="en-US" sz="2000" dirty="0">
              <a:latin typeface="Calibri" panose="020F0502020204030204" pitchFamily="34" charset="0"/>
              <a:cs typeface="Calibri" panose="020F0502020204030204" pitchFamily="34" charset="0"/>
            </a:endParaRPr>
          </a:p>
          <a:p>
            <a:pPr>
              <a:buFont typeface="+mj-lt"/>
              <a:buAutoNum type="arabicPeriod" startAt="49"/>
            </a:pPr>
            <a:r>
              <a:rPr lang="en-US" sz="2000" dirty="0">
                <a:latin typeface="Calibri" panose="020F0502020204030204" pitchFamily="34" charset="0"/>
                <a:cs typeface="Calibri" panose="020F0502020204030204" pitchFamily="34" charset="0"/>
              </a:rPr>
              <a:t>In communion with one another,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as individuals and as a community,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call each other forth</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live the Gospel every more fully,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send each other forth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minister and to proclaim</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the Good News of salvation.</a:t>
            </a:r>
            <a:endParaRPr lang="en-CA" sz="2000"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B6AB17D1-7869-C994-D71E-814131E98CC5}"/>
              </a:ext>
            </a:extLst>
          </p:cNvPr>
          <p:cNvSpPr>
            <a:spLocks noGrp="1"/>
          </p:cNvSpPr>
          <p:nvPr>
            <p:ph sz="half" idx="2"/>
          </p:nvPr>
        </p:nvSpPr>
        <p:spPr>
          <a:xfrm>
            <a:off x="5220070" y="1019462"/>
            <a:ext cx="4596932" cy="5662246"/>
          </a:xfrm>
        </p:spPr>
        <p:txBody>
          <a:bodyPr>
            <a:normAutofit/>
          </a:bodyPr>
          <a:lstStyle/>
          <a:p>
            <a:pPr>
              <a:buFont typeface="+mj-lt"/>
              <a:buAutoNum type="arabicPeriod" startAt="50"/>
            </a:pPr>
            <a:r>
              <a:rPr lang="en-US" sz="2000" dirty="0">
                <a:latin typeface="Calibri" panose="020F0502020204030204" pitchFamily="34" charset="0"/>
                <a:cs typeface="Calibri" panose="020F0502020204030204" pitchFamily="34" charset="0"/>
              </a:rPr>
              <a:t>The love of Jesus calls each of us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human and spiritual growth</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strengthens our unity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with one another.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It is by faith that we live with those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with whom we are missioned,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appreciate the profound mystery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of each sister.</a:t>
            </a:r>
          </a:p>
          <a:p>
            <a:pPr>
              <a:buFont typeface="+mj-lt"/>
              <a:buAutoNum type="arabicPeriod" startAt="50"/>
            </a:pPr>
            <a:endParaRPr lang="en-US" sz="2000" dirty="0">
              <a:latin typeface="Calibri" panose="020F0502020204030204" pitchFamily="34" charset="0"/>
              <a:cs typeface="Calibri" panose="020F0502020204030204" pitchFamily="34" charset="0"/>
            </a:endParaRPr>
          </a:p>
          <a:p>
            <a:pPr>
              <a:buFont typeface="+mj-lt"/>
              <a:buAutoNum type="arabicPeriod" startAt="53"/>
            </a:pPr>
            <a:r>
              <a:rPr lang="en-US" sz="2000" dirty="0">
                <a:latin typeface="Calibri" panose="020F0502020204030204" pitchFamily="34" charset="0"/>
                <a:cs typeface="Calibri" panose="020F0502020204030204" pitchFamily="34" charset="0"/>
              </a:rPr>
              <a:t>The experience of God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lived and shared in our local group</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becomes a concrete sign</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of humanity reconciled in Jesus.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a sprit of hospitality and caring,</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extend the bonds which unite us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those we serve.</a:t>
            </a:r>
            <a:endParaRPr lang="en-C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3744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C6D69-6FDC-551B-13D6-996FF6DB5234}"/>
              </a:ext>
            </a:extLst>
          </p:cNvPr>
          <p:cNvSpPr>
            <a:spLocks noGrp="1"/>
          </p:cNvSpPr>
          <p:nvPr>
            <p:ph type="title"/>
          </p:nvPr>
        </p:nvSpPr>
        <p:spPr>
          <a:xfrm>
            <a:off x="297357" y="312307"/>
            <a:ext cx="10082402" cy="1184031"/>
          </a:xfrm>
        </p:spPr>
        <p:txBody>
          <a:bodyPr>
            <a:noAutofit/>
          </a:bodyPr>
          <a:lstStyle/>
          <a:p>
            <a:r>
              <a:rPr lang="en-US" sz="4000" b="1" dirty="0">
                <a:latin typeface="Calibri" panose="020F0502020204030204" pitchFamily="34" charset="0"/>
                <a:cs typeface="Calibri" panose="020F0502020204030204" pitchFamily="34" charset="0"/>
              </a:rPr>
              <a:t>Acts of the 31st General Chapter 2001</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“We are Called to Be Women of the Eucharist”</a:t>
            </a:r>
          </a:p>
        </p:txBody>
      </p:sp>
      <p:sp>
        <p:nvSpPr>
          <p:cNvPr id="3" name="Content Placeholder 2">
            <a:extLst>
              <a:ext uri="{FF2B5EF4-FFF2-40B4-BE49-F238E27FC236}">
                <a16:creationId xmlns:a16="http://schemas.microsoft.com/office/drawing/2014/main" id="{2B582985-0D4C-E183-F004-10D0D6E2C27C}"/>
              </a:ext>
            </a:extLst>
          </p:cNvPr>
          <p:cNvSpPr>
            <a:spLocks noGrp="1"/>
          </p:cNvSpPr>
          <p:nvPr>
            <p:ph idx="1"/>
          </p:nvPr>
        </p:nvSpPr>
        <p:spPr>
          <a:xfrm>
            <a:off x="677333" y="1713729"/>
            <a:ext cx="9322451" cy="4618892"/>
          </a:xfrm>
        </p:spPr>
        <p:txBody>
          <a:bodyPr>
            <a:noAutofit/>
          </a:bodyPr>
          <a:lstStyle/>
          <a:p>
            <a:pPr marL="0" indent="0">
              <a:buNone/>
            </a:pPr>
            <a:r>
              <a:rPr lang="en-US" sz="2200" dirty="0">
                <a:latin typeface="Calibri" panose="020F0502020204030204" pitchFamily="34" charset="0"/>
                <a:cs typeface="Calibri" panose="020F0502020204030204" pitchFamily="34" charset="0"/>
              </a:rPr>
              <a:t>As Eucharistic women,</a:t>
            </a:r>
          </a:p>
          <a:p>
            <a:pPr marL="0" indent="0">
              <a:buNone/>
            </a:pPr>
            <a:r>
              <a:rPr lang="en-US" sz="2200" dirty="0">
                <a:latin typeface="Calibri" panose="020F0502020204030204" pitchFamily="34" charset="0"/>
                <a:cs typeface="Calibri" panose="020F0502020204030204" pitchFamily="34" charset="0"/>
              </a:rPr>
              <a:t>	women of the Word,</a:t>
            </a:r>
          </a:p>
          <a:p>
            <a:pPr marL="0" indent="0">
              <a:buNone/>
            </a:pPr>
            <a:r>
              <a:rPr lang="en-US" sz="2200" dirty="0">
                <a:latin typeface="Calibri" panose="020F0502020204030204" pitchFamily="34" charset="0"/>
                <a:cs typeface="Calibri" panose="020F0502020204030204" pitchFamily="34" charset="0"/>
              </a:rPr>
              <a:t>	women of communion</a:t>
            </a:r>
          </a:p>
          <a:p>
            <a:pPr marL="36000" indent="0">
              <a:buNone/>
            </a:pPr>
            <a:r>
              <a:rPr lang="en-US" sz="2200" dirty="0">
                <a:latin typeface="Calibri" panose="020F0502020204030204" pitchFamily="34" charset="0"/>
                <a:cs typeface="Calibri" panose="020F0502020204030204" pitchFamily="34" charset="0"/>
              </a:rPr>
              <a:t>	women of thanksgiving,</a:t>
            </a:r>
          </a:p>
          <a:p>
            <a:pPr marL="0" indent="0">
              <a:buNone/>
            </a:pPr>
            <a:r>
              <a:rPr lang="en-US" sz="2200" dirty="0">
                <a:latin typeface="Calibri" panose="020F0502020204030204" pitchFamily="34" charset="0"/>
                <a:cs typeface="Calibri" panose="020F0502020204030204" pitchFamily="34" charset="0"/>
              </a:rPr>
              <a:t>	women of justice,</a:t>
            </a:r>
          </a:p>
          <a:p>
            <a:pPr marL="0" indent="0">
              <a:buNone/>
            </a:pPr>
            <a:r>
              <a:rPr lang="en-US" sz="2200" dirty="0">
                <a:latin typeface="Calibri" panose="020F0502020204030204" pitchFamily="34" charset="0"/>
                <a:cs typeface="Calibri" panose="020F0502020204030204" pitchFamily="34" charset="0"/>
              </a:rPr>
              <a:t>	women of hope</a:t>
            </a:r>
          </a:p>
          <a:p>
            <a:pPr marL="0" indent="0">
              <a:buNone/>
            </a:pPr>
            <a:r>
              <a:rPr lang="en-US" sz="2200" dirty="0">
                <a:latin typeface="Calibri" panose="020F0502020204030204" pitchFamily="34" charset="0"/>
                <a:cs typeface="Calibri" panose="020F0502020204030204" pitchFamily="34" charset="0"/>
              </a:rPr>
              <a:t>We believe</a:t>
            </a:r>
          </a:p>
          <a:p>
            <a:pPr marL="0" indent="0">
              <a:buNone/>
            </a:pPr>
            <a:r>
              <a:rPr lang="en-US" sz="2200" dirty="0">
                <a:latin typeface="Calibri" panose="020F0502020204030204" pitchFamily="34" charset="0"/>
                <a:cs typeface="Calibri" panose="020F0502020204030204" pitchFamily="34" charset="0"/>
              </a:rPr>
              <a:t>That life is stronger than death; that the Paschal Mystery is at the heart of our lives.</a:t>
            </a:r>
          </a:p>
          <a:p>
            <a:pPr marL="0" indent="0">
              <a:buNone/>
            </a:pPr>
            <a:r>
              <a:rPr lang="en-US" sz="2200" dirty="0">
                <a:latin typeface="Calibri" panose="020F0502020204030204" pitchFamily="34" charset="0"/>
                <a:cs typeface="Calibri" panose="020F0502020204030204" pitchFamily="34" charset="0"/>
              </a:rPr>
              <a:t>That authentic celebration of the Eucharist </a:t>
            </a:r>
          </a:p>
          <a:p>
            <a:pPr marL="0" indent="0">
              <a:buNone/>
            </a:pPr>
            <a:r>
              <a:rPr lang="en-US" sz="2200" dirty="0">
                <a:latin typeface="Calibri" panose="020F0502020204030204" pitchFamily="34" charset="0"/>
                <a:cs typeface="Calibri" panose="020F0502020204030204" pitchFamily="34" charset="0"/>
              </a:rPr>
              <a:t>Transforms us and empowers us to give birth to a new creation.	</a:t>
            </a:r>
          </a:p>
        </p:txBody>
      </p:sp>
    </p:spTree>
    <p:extLst>
      <p:ext uri="{BB962C8B-B14F-4D97-AF65-F5344CB8AC3E}">
        <p14:creationId xmlns:p14="http://schemas.microsoft.com/office/powerpoint/2010/main" val="3154160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BC2E0E3A-707E-3B81-66DC-4D27D36A91D3}"/>
              </a:ext>
            </a:extLst>
          </p:cNvPr>
          <p:cNvSpPr>
            <a:spLocks noGrp="1"/>
          </p:cNvSpPr>
          <p:nvPr>
            <p:ph idx="1"/>
          </p:nvPr>
        </p:nvSpPr>
        <p:spPr>
          <a:xfrm>
            <a:off x="316523" y="281355"/>
            <a:ext cx="11148646" cy="6389076"/>
          </a:xfrm>
        </p:spPr>
        <p:txBody>
          <a:bodyPr>
            <a:noAutofit/>
          </a:bodyPr>
          <a:lstStyle/>
          <a:p>
            <a:pPr marL="0" indent="0">
              <a:buNone/>
            </a:pPr>
            <a:r>
              <a:rPr lang="en-US" dirty="0">
                <a:latin typeface="Calibri" panose="020F0502020204030204" pitchFamily="34" charset="0"/>
                <a:cs typeface="Calibri" panose="020F0502020204030204" pitchFamily="34" charset="0"/>
              </a:rPr>
              <a:t>Moved by our desire to gather as one, </a:t>
            </a:r>
          </a:p>
          <a:p>
            <a:pPr marL="0" indent="0">
              <a:buNone/>
            </a:pPr>
            <a:r>
              <a:rPr lang="en-US" dirty="0">
                <a:latin typeface="Calibri" panose="020F0502020204030204" pitchFamily="34" charset="0"/>
                <a:cs typeface="Calibri" panose="020F0502020204030204" pitchFamily="34" charset="0"/>
              </a:rPr>
              <a:t>to celebrate our identity and to be energized for mission</a:t>
            </a:r>
          </a:p>
          <a:p>
            <a:pPr>
              <a:buFont typeface="Arial" panose="020B0604020202020204" pitchFamily="34" charset="0"/>
              <a:buChar char="•"/>
            </a:pPr>
            <a:r>
              <a:rPr lang="en-US" dirty="0">
                <a:latin typeface="Calibri" panose="020F0502020204030204" pitchFamily="34" charset="0"/>
                <a:cs typeface="Calibri" panose="020F0502020204030204" pitchFamily="34" charset="0"/>
              </a:rPr>
              <a:t>We hear again those voices identified in the 1996 Act, </a:t>
            </a:r>
            <a:r>
              <a:rPr lang="en-US" i="1" dirty="0">
                <a:latin typeface="Calibri" panose="020F0502020204030204" pitchFamily="34" charset="0"/>
                <a:cs typeface="Calibri" panose="020F0502020204030204" pitchFamily="34" charset="0"/>
              </a:rPr>
              <a:t>Eucharist in our Lives.</a:t>
            </a:r>
          </a:p>
          <a:p>
            <a:pPr>
              <a:buFont typeface="Arial" panose="020B0604020202020204" pitchFamily="34" charset="0"/>
              <a:buChar char="•"/>
            </a:pPr>
            <a:r>
              <a:rPr lang="en-US" dirty="0">
                <a:latin typeface="Calibri" panose="020F0502020204030204" pitchFamily="34" charset="0"/>
                <a:cs typeface="Calibri" panose="020F0502020204030204" pitchFamily="34" charset="0"/>
              </a:rPr>
              <a:t>We encourage the Congregational and Provincial Leadership Teams to provide biblical, theological and liturgical experiences such as the Eucharist Study Week of June 2000</a:t>
            </a:r>
          </a:p>
          <a:p>
            <a:pPr>
              <a:buFont typeface="Arial" panose="020B0604020202020204" pitchFamily="34" charset="0"/>
              <a:buChar char="•"/>
            </a:pPr>
            <a:r>
              <a:rPr lang="en-US" dirty="0">
                <a:latin typeface="Calibri" panose="020F0502020204030204" pitchFamily="34" charset="0"/>
                <a:cs typeface="Calibri" panose="020F0502020204030204" pitchFamily="34" charset="0"/>
              </a:rPr>
              <a:t>We invite one another to develop rituals which celebrate our experience, the cycles of our lives, and the cycles of creation in light of the Paschal Mystery.</a:t>
            </a:r>
          </a:p>
          <a:p>
            <a:pPr>
              <a:buFont typeface="Arial" panose="020B0604020202020204" pitchFamily="34" charset="0"/>
              <a:buChar char="•"/>
            </a:pPr>
            <a:r>
              <a:rPr lang="en-US" dirty="0">
                <a:latin typeface="Calibri" panose="020F0502020204030204" pitchFamily="34" charset="0"/>
                <a:cs typeface="Calibri" panose="020F0502020204030204" pitchFamily="34" charset="0"/>
              </a:rPr>
              <a:t>We encourage one another to break open the Word in faith-sharing communities.</a:t>
            </a:r>
          </a:p>
          <a:p>
            <a:pPr>
              <a:buFont typeface="Arial" panose="020B0604020202020204" pitchFamily="34" charset="0"/>
              <a:buChar char="•"/>
            </a:pPr>
            <a:r>
              <a:rPr lang="en-US" dirty="0">
                <a:latin typeface="Calibri" panose="020F0502020204030204" pitchFamily="34" charset="0"/>
                <a:cs typeface="Calibri" panose="020F0502020204030204" pitchFamily="34" charset="0"/>
              </a:rPr>
              <a:t>We commit ourselves to explore significant questions in light of current liturgical theology and liturgical spirituality, such as,</a:t>
            </a:r>
          </a:p>
          <a:p>
            <a:pPr marL="914400" lvl="2" indent="0">
              <a:buNone/>
            </a:pPr>
            <a:r>
              <a:rPr lang="en-US" sz="1800" dirty="0">
                <a:latin typeface="Calibri" panose="020F0502020204030204" pitchFamily="34" charset="0"/>
                <a:cs typeface="Calibri" panose="020F0502020204030204" pitchFamily="34" charset="0"/>
              </a:rPr>
              <a:t>	The language of symbols,</a:t>
            </a:r>
          </a:p>
          <a:p>
            <a:pPr marL="914400" lvl="2" indent="0">
              <a:buNone/>
            </a:pPr>
            <a:r>
              <a:rPr lang="en-US" sz="1800" dirty="0">
                <a:latin typeface="Calibri" panose="020F0502020204030204" pitchFamily="34" charset="0"/>
                <a:cs typeface="Calibri" panose="020F0502020204030204" pitchFamily="34" charset="0"/>
              </a:rPr>
              <a:t>	the understanding of “real presence,”</a:t>
            </a:r>
          </a:p>
          <a:p>
            <a:pPr marL="914400" lvl="2" indent="0">
              <a:buNone/>
            </a:pPr>
            <a:r>
              <a:rPr lang="en-US" sz="1800" dirty="0">
                <a:latin typeface="Calibri" panose="020F0502020204030204" pitchFamily="34" charset="0"/>
                <a:cs typeface="Calibri" panose="020F0502020204030204" pitchFamily="34" charset="0"/>
              </a:rPr>
              <a:t>	the role of the presider at the Eucharist</a:t>
            </a:r>
          </a:p>
          <a:p>
            <a:pPr lvl="2">
              <a:buFont typeface="Arial" panose="020B0604020202020204" pitchFamily="34" charset="0"/>
              <a:buChar char="•"/>
            </a:pPr>
            <a:r>
              <a:rPr lang="en-US" sz="1800" dirty="0">
                <a:latin typeface="Calibri" panose="020F0502020204030204" pitchFamily="34" charset="0"/>
                <a:cs typeface="Calibri" panose="020F0502020204030204" pitchFamily="34" charset="0"/>
              </a:rPr>
              <a:t>We challenge one another to speak and to act regarding the question of who is welcome at the Table</a:t>
            </a:r>
          </a:p>
          <a:p>
            <a:pPr lvl="2">
              <a:buFont typeface="Arial" panose="020B0604020202020204" pitchFamily="34" charset="0"/>
              <a:buChar char="•"/>
            </a:pPr>
            <a:r>
              <a:rPr lang="en-US" sz="1800" dirty="0">
                <a:latin typeface="Calibri" panose="020F0502020204030204" pitchFamily="34" charset="0"/>
                <a:cs typeface="Calibri" panose="020F0502020204030204" pitchFamily="34" charset="0"/>
              </a:rPr>
              <a:t>We commit ourselves to reclaim the healing and transformative power of Sabbath</a:t>
            </a:r>
          </a:p>
          <a:p>
            <a:pPr marL="914400" lvl="2" indent="0">
              <a:buNone/>
            </a:pPr>
            <a:r>
              <a:rPr lang="en-US" sz="1800" dirty="0">
                <a:latin typeface="Calibri" panose="020F0502020204030204" pitchFamily="34" charset="0"/>
                <a:cs typeface="Calibri" panose="020F0502020204030204" pitchFamily="34" charset="0"/>
              </a:rPr>
              <a:t>As Eucharistic women, we hold the creative tensions regarding Eucharist with all who share them. </a:t>
            </a:r>
          </a:p>
          <a:p>
            <a:pPr marL="914400" lvl="2" indent="0">
              <a:buNone/>
            </a:pPr>
            <a:r>
              <a:rPr lang="en-US" sz="1800" dirty="0">
                <a:latin typeface="Calibri" panose="020F0502020204030204" pitchFamily="34" charset="0"/>
                <a:cs typeface="Calibri" panose="020F0502020204030204" pitchFamily="34" charset="0"/>
              </a:rPr>
              <a:t>With all creation, we work toward the day when all will be reconciled in the New Creation.</a:t>
            </a:r>
          </a:p>
        </p:txBody>
      </p:sp>
    </p:spTree>
    <p:extLst>
      <p:ext uri="{BB962C8B-B14F-4D97-AF65-F5344CB8AC3E}">
        <p14:creationId xmlns:p14="http://schemas.microsoft.com/office/powerpoint/2010/main" val="329206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BCC89-E9AC-D0F8-6DED-979E2798294A}"/>
              </a:ext>
            </a:extLst>
          </p:cNvPr>
          <p:cNvSpPr>
            <a:spLocks noGrp="1"/>
          </p:cNvSpPr>
          <p:nvPr>
            <p:ph type="title"/>
          </p:nvPr>
        </p:nvSpPr>
        <p:spPr>
          <a:xfrm>
            <a:off x="273847" y="156238"/>
            <a:ext cx="9846697" cy="1086408"/>
          </a:xfrm>
        </p:spPr>
        <p:txBody>
          <a:bodyPr>
            <a:noAutofit/>
          </a:bodyPr>
          <a:lstStyle/>
          <a:p>
            <a:r>
              <a:rPr lang="en-US" sz="4000" b="1" dirty="0">
                <a:latin typeface="Calibri" panose="020F0502020204030204" pitchFamily="34" charset="0"/>
                <a:cs typeface="Calibri" panose="020F0502020204030204" pitchFamily="34" charset="0"/>
              </a:rPr>
              <a:t>Jesus and Mary, My Strength and My Glory</a:t>
            </a:r>
            <a:endParaRPr lang="en-CA" sz="4000" b="1"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B5D42F6D-7059-404E-DD18-75B31481EA6A}"/>
              </a:ext>
            </a:extLst>
          </p:cNvPr>
          <p:cNvSpPr>
            <a:spLocks noGrp="1"/>
          </p:cNvSpPr>
          <p:nvPr>
            <p:ph sz="quarter" idx="4"/>
          </p:nvPr>
        </p:nvSpPr>
        <p:spPr>
          <a:xfrm>
            <a:off x="4607804" y="1294178"/>
            <a:ext cx="6155663" cy="5572585"/>
          </a:xfrm>
        </p:spPr>
        <p:txBody>
          <a:bodyPr>
            <a:normAutofit/>
          </a:bodyPr>
          <a:lstStyle/>
          <a:p>
            <a:pPr marL="0" indent="0">
              <a:buNone/>
            </a:pPr>
            <a:r>
              <a:rPr lang="en-US" dirty="0">
                <a:latin typeface="Calibri" panose="020F0502020204030204" pitchFamily="34" charset="0"/>
                <a:cs typeface="Calibri" panose="020F0502020204030204" pitchFamily="34" charset="0"/>
              </a:rPr>
              <a:t>Jesus and Mary, my Strength and my glory</a:t>
            </a:r>
          </a:p>
          <a:p>
            <a:pPr marL="0" indent="0">
              <a:buNone/>
            </a:pPr>
            <a:r>
              <a:rPr lang="en-US" dirty="0">
                <a:latin typeface="Calibri" panose="020F0502020204030204" pitchFamily="34" charset="0"/>
                <a:cs typeface="Calibri" panose="020F0502020204030204" pitchFamily="34" charset="0"/>
              </a:rPr>
              <a:t>I believe in God, I hope in God, </a:t>
            </a:r>
          </a:p>
          <a:p>
            <a:pPr marL="0" indent="0">
              <a:buNone/>
            </a:pPr>
            <a:r>
              <a:rPr lang="en-US" dirty="0">
                <a:latin typeface="Calibri" panose="020F0502020204030204" pitchFamily="34" charset="0"/>
                <a:cs typeface="Calibri" panose="020F0502020204030204" pitchFamily="34" charset="0"/>
              </a:rPr>
              <a:t>O help me love my God with all my heart</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Jesus and Mary, my strength and my glory,</a:t>
            </a:r>
          </a:p>
          <a:p>
            <a:pPr marL="0" indent="0">
              <a:buNone/>
            </a:pPr>
            <a:r>
              <a:rPr lang="en-US" dirty="0">
                <a:latin typeface="Calibri" panose="020F0502020204030204" pitchFamily="34" charset="0"/>
                <a:cs typeface="Calibri" panose="020F0502020204030204" pitchFamily="34" charset="0"/>
              </a:rPr>
              <a:t>I will work for God, will honor God</a:t>
            </a:r>
          </a:p>
          <a:p>
            <a:pPr marL="0" indent="0">
              <a:buNone/>
            </a:pPr>
            <a:r>
              <a:rPr lang="en-US" dirty="0">
                <a:latin typeface="Calibri" panose="020F0502020204030204" pitchFamily="34" charset="0"/>
                <a:cs typeface="Calibri" panose="020F0502020204030204" pitchFamily="34" charset="0"/>
              </a:rPr>
              <a:t>O help me love my God with all my mind</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Jesus and Mary, my strength and my glory,</a:t>
            </a:r>
          </a:p>
          <a:p>
            <a:pPr marL="0" indent="0">
              <a:buNone/>
            </a:pPr>
            <a:r>
              <a:rPr lang="en-US" dirty="0">
                <a:latin typeface="Calibri" panose="020F0502020204030204" pitchFamily="34" charset="0"/>
                <a:cs typeface="Calibri" panose="020F0502020204030204" pitchFamily="34" charset="0"/>
              </a:rPr>
              <a:t>I will live in God, will die in God,</a:t>
            </a:r>
          </a:p>
          <a:p>
            <a:pPr marL="0" indent="0">
              <a:buNone/>
            </a:pPr>
            <a:r>
              <a:rPr lang="en-US" dirty="0">
                <a:latin typeface="Calibri" panose="020F0502020204030204" pitchFamily="34" charset="0"/>
                <a:cs typeface="Calibri" panose="020F0502020204030204" pitchFamily="34" charset="0"/>
              </a:rPr>
              <a:t>O help me love my God with all my soul.</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sz="1600" dirty="0">
                <a:latin typeface="Calibri" panose="020F0502020204030204" pitchFamily="34" charset="0"/>
                <a:cs typeface="Calibri" panose="020F0502020204030204" pitchFamily="34" charset="0"/>
              </a:rPr>
              <a:t>(</a:t>
            </a:r>
            <a:r>
              <a:rPr lang="en-US" sz="1600">
                <a:latin typeface="Calibri" panose="020F0502020204030204" pitchFamily="34" charset="0"/>
                <a:cs typeface="Calibri" panose="020F0502020204030204" pitchFamily="34" charset="0"/>
              </a:rPr>
              <a:t>Agnes’s artwork</a:t>
            </a:r>
            <a:r>
              <a:rPr lang="en-US" sz="1600" dirty="0">
                <a:latin typeface="Calibri" panose="020F0502020204030204" pitchFamily="34" charset="0"/>
                <a:cs typeface="Calibri" panose="020F0502020204030204" pitchFamily="34" charset="0"/>
              </a:rPr>
              <a:t>)</a:t>
            </a:r>
          </a:p>
        </p:txBody>
      </p:sp>
      <p:pic>
        <p:nvPicPr>
          <p:cNvPr id="11" name="Content Placeholder 10">
            <a:extLst>
              <a:ext uri="{FF2B5EF4-FFF2-40B4-BE49-F238E27FC236}">
                <a16:creationId xmlns:a16="http://schemas.microsoft.com/office/drawing/2014/main" id="{E7D14FC6-A899-DA2D-7E32-8DB9D6789D69}"/>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08506" y="1242646"/>
            <a:ext cx="4064639" cy="5419519"/>
          </a:xfrm>
        </p:spPr>
      </p:pic>
    </p:spTree>
    <p:extLst>
      <p:ext uri="{BB962C8B-B14F-4D97-AF65-F5344CB8AC3E}">
        <p14:creationId xmlns:p14="http://schemas.microsoft.com/office/powerpoint/2010/main" val="981751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A06D3F-6C22-4745-6E3A-C61E1A0038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7707" y="280086"/>
            <a:ext cx="6591941" cy="6499655"/>
          </a:xfrm>
        </p:spPr>
      </p:pic>
    </p:spTree>
    <p:extLst>
      <p:ext uri="{BB962C8B-B14F-4D97-AF65-F5344CB8AC3E}">
        <p14:creationId xmlns:p14="http://schemas.microsoft.com/office/powerpoint/2010/main" val="3531648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28AE7-E72F-64D6-7A4F-1F7609B56C08}"/>
              </a:ext>
            </a:extLst>
          </p:cNvPr>
          <p:cNvSpPr>
            <a:spLocks noGrp="1"/>
          </p:cNvSpPr>
          <p:nvPr>
            <p:ph type="title"/>
          </p:nvPr>
        </p:nvSpPr>
        <p:spPr/>
        <p:txBody>
          <a:bodyPr>
            <a:normAutofit/>
          </a:bodyPr>
          <a:lstStyle/>
          <a:p>
            <a:r>
              <a:rPr lang="en-US" b="1" dirty="0">
                <a:latin typeface="Calibri" panose="020F0502020204030204" pitchFamily="34" charset="0"/>
                <a:cs typeface="Calibri" panose="020F0502020204030204" pitchFamily="34" charset="0"/>
              </a:rPr>
              <a:t>Questions to Ponder for the Next Meeting:</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Call to Justice</a:t>
            </a:r>
          </a:p>
        </p:txBody>
      </p:sp>
      <p:sp>
        <p:nvSpPr>
          <p:cNvPr id="3" name="Content Placeholder 2">
            <a:extLst>
              <a:ext uri="{FF2B5EF4-FFF2-40B4-BE49-F238E27FC236}">
                <a16:creationId xmlns:a16="http://schemas.microsoft.com/office/drawing/2014/main" id="{99F89451-50FB-7A3C-9429-0D3E54A11D7D}"/>
              </a:ext>
            </a:extLst>
          </p:cNvPr>
          <p:cNvSpPr>
            <a:spLocks noGrp="1"/>
          </p:cNvSpPr>
          <p:nvPr>
            <p:ph idx="1"/>
          </p:nvPr>
        </p:nvSpPr>
        <p:spPr/>
        <p:txBody>
          <a:bodyPr>
            <a:noAutofit/>
          </a:bodyPr>
          <a:lstStyle/>
          <a:p>
            <a:pPr>
              <a:spcBef>
                <a:spcPts val="1800"/>
              </a:spcBef>
            </a:pPr>
            <a:r>
              <a:rPr lang="en-US" sz="2200" dirty="0">
                <a:latin typeface="Calibri" panose="020F0502020204030204" pitchFamily="34" charset="0"/>
                <a:cs typeface="Calibri" panose="020F0502020204030204" pitchFamily="34" charset="0"/>
              </a:rPr>
              <a:t>What has been your response to the injustices in your life?</a:t>
            </a:r>
          </a:p>
          <a:p>
            <a:pPr>
              <a:spcBef>
                <a:spcPts val="1800"/>
              </a:spcBef>
            </a:pPr>
            <a:r>
              <a:rPr lang="en-US" sz="2200" dirty="0">
                <a:latin typeface="Calibri" panose="020F0502020204030204" pitchFamily="34" charset="0"/>
                <a:cs typeface="Calibri" panose="020F0502020204030204" pitchFamily="34" charset="0"/>
              </a:rPr>
              <a:t>How did those injustices awaken in you a deep thirst for justice? Describe some of the emotions that accompanied that thirst.</a:t>
            </a:r>
          </a:p>
          <a:p>
            <a:pPr>
              <a:spcBef>
                <a:spcPts val="1800"/>
              </a:spcBef>
            </a:pPr>
            <a:r>
              <a:rPr lang="en-US" sz="2200" dirty="0">
                <a:latin typeface="Calibri" panose="020F0502020204030204" pitchFamily="34" charset="0"/>
                <a:cs typeface="Calibri" panose="020F0502020204030204" pitchFamily="34" charset="0"/>
              </a:rPr>
              <a:t>How did you put that desire for justice into action?</a:t>
            </a:r>
          </a:p>
          <a:p>
            <a:pPr>
              <a:spcBef>
                <a:spcPts val="1800"/>
              </a:spcBef>
            </a:pPr>
            <a:r>
              <a:rPr lang="en-US" sz="2200" dirty="0">
                <a:latin typeface="Calibri" panose="020F0502020204030204" pitchFamily="34" charset="0"/>
                <a:cs typeface="Calibri" panose="020F0502020204030204" pitchFamily="34" charset="0"/>
              </a:rPr>
              <a:t>Were there times when you did not act? If so, how did your feelings get expressed  - constructively?    - destructively?</a:t>
            </a:r>
          </a:p>
        </p:txBody>
      </p:sp>
    </p:spTree>
    <p:extLst>
      <p:ext uri="{BB962C8B-B14F-4D97-AF65-F5344CB8AC3E}">
        <p14:creationId xmlns:p14="http://schemas.microsoft.com/office/powerpoint/2010/main" val="28324663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2251</TotalTime>
  <Words>4428</Words>
  <Application>Microsoft Office PowerPoint</Application>
  <PresentationFormat>Widescreen</PresentationFormat>
  <Paragraphs>184</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Courier New</vt:lpstr>
      <vt:lpstr>Trebuchet MS</vt:lpstr>
      <vt:lpstr>Wingdings</vt:lpstr>
      <vt:lpstr>Wingdings 3</vt:lpstr>
      <vt:lpstr>Facet</vt:lpstr>
      <vt:lpstr>Out of Adversity Springs New Life</vt:lpstr>
      <vt:lpstr>Opening Song</vt:lpstr>
      <vt:lpstr>Questions for Small Groups</vt:lpstr>
      <vt:lpstr>Beginning of Difficulties  with Father Brassard</vt:lpstr>
      <vt:lpstr>Financial Difficulties That Ensued</vt:lpstr>
      <vt:lpstr>How They Paid the “Debt”</vt:lpstr>
      <vt:lpstr>December 1847: Demands for Money</vt:lpstr>
      <vt:lpstr>Continuation of the Difficulties:  False Reports and Rumors</vt:lpstr>
      <vt:lpstr>Letter to Bishop Bourget</vt:lpstr>
      <vt:lpstr>Letter to Bishop Bourget</vt:lpstr>
      <vt:lpstr>October 1847,  patronal feast of Fr. Allard O.M.I, novice director  and pedagogue.</vt:lpstr>
      <vt:lpstr>Letter to Bishop Bourget</vt:lpstr>
      <vt:lpstr>Causes of the Difficulties with Fr. Brassard*</vt:lpstr>
      <vt:lpstr>Tensions between the clergy</vt:lpstr>
      <vt:lpstr>Father Brassard                 Father Chiniquy</vt:lpstr>
      <vt:lpstr>Letter to Father Brassard, Pastor  </vt:lpstr>
      <vt:lpstr>To Father Brassard                     </vt:lpstr>
      <vt:lpstr>Infirmity </vt:lpstr>
      <vt:lpstr>Final Illness</vt:lpstr>
      <vt:lpstr>Prayers, Last Anointing, Asking Forgiveness</vt:lpstr>
      <vt:lpstr>Portrait</vt:lpstr>
      <vt:lpstr>Funeral and Burial</vt:lpstr>
      <vt:lpstr>From Chapter Room to Chapel  to Parish Church</vt:lpstr>
      <vt:lpstr>Final resting place in the Marie Rose Chapel in the Cathedral in Longueuil</vt:lpstr>
      <vt:lpstr>Mother Marie Rose Durocher’s  Favorite Hymn</vt:lpstr>
      <vt:lpstr>Bishop Interviews the Sisters, Believing Mother Marie Durocher to Be a Saint</vt:lpstr>
      <vt:lpstr>Constitutions: the Names of Jesus and Mary </vt:lpstr>
      <vt:lpstr>The legal seal of the Congregation</vt:lpstr>
      <vt:lpstr>Apostolic Community</vt:lpstr>
      <vt:lpstr>Acts of the 31st General Chapter 2001 “We are Called to Be Women of the Eucharist”</vt:lpstr>
      <vt:lpstr>PowerPoint Presentation</vt:lpstr>
      <vt:lpstr>Jesus and Mary, My Strength and My Glory</vt:lpstr>
      <vt:lpstr>PowerPoint Presentation</vt:lpstr>
      <vt:lpstr>Questions to Ponder for the Next Meeting: Call to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Blynda Barnett</cp:lastModifiedBy>
  <cp:revision>198</cp:revision>
  <dcterms:created xsi:type="dcterms:W3CDTF">2022-09-24T18:15:48Z</dcterms:created>
  <dcterms:modified xsi:type="dcterms:W3CDTF">2023-09-06T21:33:56Z</dcterms:modified>
</cp:coreProperties>
</file>