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35"/>
  </p:notesMasterIdLst>
  <p:sldIdLst>
    <p:sldId id="256" r:id="rId2"/>
    <p:sldId id="257" r:id="rId3"/>
    <p:sldId id="258" r:id="rId4"/>
    <p:sldId id="260" r:id="rId5"/>
    <p:sldId id="281" r:id="rId6"/>
    <p:sldId id="282" r:id="rId7"/>
    <p:sldId id="261" r:id="rId8"/>
    <p:sldId id="262" r:id="rId9"/>
    <p:sldId id="269" r:id="rId10"/>
    <p:sldId id="270" r:id="rId11"/>
    <p:sldId id="271" r:id="rId12"/>
    <p:sldId id="290" r:id="rId13"/>
    <p:sldId id="267" r:id="rId14"/>
    <p:sldId id="273" r:id="rId15"/>
    <p:sldId id="274" r:id="rId16"/>
    <p:sldId id="305" r:id="rId17"/>
    <p:sldId id="306" r:id="rId18"/>
    <p:sldId id="285" r:id="rId19"/>
    <p:sldId id="295" r:id="rId20"/>
    <p:sldId id="296" r:id="rId21"/>
    <p:sldId id="275" r:id="rId22"/>
    <p:sldId id="297" r:id="rId23"/>
    <p:sldId id="302" r:id="rId24"/>
    <p:sldId id="303" r:id="rId25"/>
    <p:sldId id="304" r:id="rId26"/>
    <p:sldId id="301" r:id="rId27"/>
    <p:sldId id="276" r:id="rId28"/>
    <p:sldId id="278" r:id="rId29"/>
    <p:sldId id="264" r:id="rId30"/>
    <p:sldId id="279" r:id="rId31"/>
    <p:sldId id="259" r:id="rId32"/>
    <p:sldId id="266" r:id="rId33"/>
    <p:sldId id="26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249" autoAdjust="0"/>
  </p:normalViewPr>
  <p:slideViewPr>
    <p:cSldViewPr snapToGrid="0">
      <p:cViewPr>
        <p:scale>
          <a:sx n="70" d="100"/>
          <a:sy n="70" d="100"/>
        </p:scale>
        <p:origin x="71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A"/>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2A1EB3-2585-9B41-9F1C-08E44D709E98}" type="datetimeFigureOut">
              <a:rPr lang="es-CA" smtClean="0"/>
              <a:t>06/30/2023</a:t>
            </a:fld>
            <a:endParaRPr lang="es-CA"/>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A"/>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A"/>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A"/>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A9B8C6-2EC7-0C41-8651-88E99382EB6F}" type="slidenum">
              <a:rPr lang="es-CA" smtClean="0"/>
              <a:t>‹#›</a:t>
            </a:fld>
            <a:endParaRPr lang="es-CA"/>
          </a:p>
        </p:txBody>
      </p:sp>
    </p:spTree>
    <p:extLst>
      <p:ext uri="{BB962C8B-B14F-4D97-AF65-F5344CB8AC3E}">
        <p14:creationId xmlns:p14="http://schemas.microsoft.com/office/powerpoint/2010/main" val="1224656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A" dirty="0"/>
          </a:p>
        </p:txBody>
      </p:sp>
      <p:sp>
        <p:nvSpPr>
          <p:cNvPr id="4" name="Marcador de número de diapositiva 3"/>
          <p:cNvSpPr>
            <a:spLocks noGrp="1"/>
          </p:cNvSpPr>
          <p:nvPr>
            <p:ph type="sldNum" sz="quarter" idx="5"/>
          </p:nvPr>
        </p:nvSpPr>
        <p:spPr/>
        <p:txBody>
          <a:bodyPr/>
          <a:lstStyle/>
          <a:p>
            <a:fld id="{B7A9B8C6-2EC7-0C41-8651-88E99382EB6F}" type="slidenum">
              <a:rPr lang="es-CA" smtClean="0"/>
              <a:t>24</a:t>
            </a:fld>
            <a:endParaRPr lang="es-CA"/>
          </a:p>
        </p:txBody>
      </p:sp>
    </p:spTree>
    <p:extLst>
      <p:ext uri="{BB962C8B-B14F-4D97-AF65-F5344CB8AC3E}">
        <p14:creationId xmlns:p14="http://schemas.microsoft.com/office/powerpoint/2010/main" val="2808245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A" dirty="0"/>
          </a:p>
        </p:txBody>
      </p:sp>
      <p:sp>
        <p:nvSpPr>
          <p:cNvPr id="4" name="Marcador de número de diapositiva 3"/>
          <p:cNvSpPr>
            <a:spLocks noGrp="1"/>
          </p:cNvSpPr>
          <p:nvPr>
            <p:ph type="sldNum" sz="quarter" idx="5"/>
          </p:nvPr>
        </p:nvSpPr>
        <p:spPr/>
        <p:txBody>
          <a:bodyPr/>
          <a:lstStyle/>
          <a:p>
            <a:fld id="{B7A9B8C6-2EC7-0C41-8651-88E99382EB6F}" type="slidenum">
              <a:rPr lang="es-CA" smtClean="0"/>
              <a:t>28</a:t>
            </a:fld>
            <a:endParaRPr lang="es-CA"/>
          </a:p>
        </p:txBody>
      </p:sp>
    </p:spTree>
    <p:extLst>
      <p:ext uri="{BB962C8B-B14F-4D97-AF65-F5344CB8AC3E}">
        <p14:creationId xmlns:p14="http://schemas.microsoft.com/office/powerpoint/2010/main" val="1316925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04991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055993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472968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428373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10071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209079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274177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776718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36672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22268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6/30/2023</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050865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6/30/2023</a:t>
            </a:fld>
            <a:endParaRPr lang="en-US"/>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41898434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mmons.wikimedia.org/wiki/File:Demonstrations_and_protests_in_Venezuela_in_2019_in_Quebec_city,_Canada_22.jp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ei54clvS1m4&amp;authuser=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6.jpe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youtu.be/Q2vYFN1YNI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a:solidFill>
                <a:schemeClr val="tx1"/>
              </a:solidFill>
            </a:endParaRPr>
          </a:p>
        </p:txBody>
      </p:sp>
      <p:pic>
        <p:nvPicPr>
          <p:cNvPr id="4" name="Picture 4">
            <a:extLst>
              <a:ext uri="{FF2B5EF4-FFF2-40B4-BE49-F238E27FC236}">
                <a16:creationId xmlns:a16="http://schemas.microsoft.com/office/drawing/2014/main" id="{9AFAFC66-0159-FA02-633D-D523F946F50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6100" b="2379"/>
          <a:stretch/>
        </p:blipFill>
        <p:spPr>
          <a:xfrm>
            <a:off x="20" y="10"/>
            <a:ext cx="12191980" cy="6857989"/>
          </a:xfrm>
          <a:prstGeom prst="rect">
            <a:avLst/>
          </a:prstGeom>
        </p:spPr>
      </p:pic>
      <p:sp>
        <p:nvSpPr>
          <p:cNvPr id="27" name="Rectangle 26">
            <a:extLst>
              <a:ext uri="{FF2B5EF4-FFF2-40B4-BE49-F238E27FC236}">
                <a16:creationId xmlns:a16="http://schemas.microsoft.com/office/drawing/2014/main" id="{107303E2-7D44-46E4-A0D5-73DF997491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172075"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D22AF24B-DF9B-4580-9019-8FABD7AC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8875" y="1255390"/>
            <a:ext cx="4008678" cy="4034028"/>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814E6672-D9A3-4574-B870-15130060A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29740" y="720056"/>
            <a:ext cx="3094425" cy="3113994"/>
          </a:xfrm>
          <a:prstGeom prst="ellipse">
            <a:avLst/>
          </a:prstGeom>
          <a:gradFill>
            <a:gsLst>
              <a:gs pos="0">
                <a:schemeClr val="accent1">
                  <a:alpha val="40000"/>
                </a:schemeClr>
              </a:gs>
              <a:gs pos="100000">
                <a:schemeClr val="accent1">
                  <a:lumMod val="20000"/>
                  <a:lumOff val="80000"/>
                  <a:alpha val="69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37410" y="728905"/>
            <a:ext cx="4396540" cy="3184274"/>
          </a:xfrm>
        </p:spPr>
        <p:txBody>
          <a:bodyPr vert="horz" lIns="91440" tIns="45720" rIns="91440" bIns="45720" rtlCol="0">
            <a:normAutofit/>
          </a:bodyPr>
          <a:lstStyle/>
          <a:p>
            <a:pPr algn="l"/>
            <a:r>
              <a:rPr lang="en-US" sz="7200" b="1" dirty="0">
                <a:solidFill>
                  <a:srgbClr val="FFFFFF"/>
                </a:solidFill>
                <a:latin typeface="Calibri" panose="020F0502020204030204" pitchFamily="34" charset="0"/>
                <a:cs typeface="Calibri" panose="020F0502020204030204" pitchFamily="34" charset="0"/>
              </a:rPr>
              <a:t>SERVICE</a:t>
            </a:r>
          </a:p>
        </p:txBody>
      </p:sp>
      <p:sp>
        <p:nvSpPr>
          <p:cNvPr id="3" name="Subtitle 2"/>
          <p:cNvSpPr>
            <a:spLocks noGrp="1"/>
          </p:cNvSpPr>
          <p:nvPr>
            <p:ph type="subTitle" idx="1"/>
          </p:nvPr>
        </p:nvSpPr>
        <p:spPr>
          <a:xfrm>
            <a:off x="537410" y="4072044"/>
            <a:ext cx="4396540" cy="1495379"/>
          </a:xfrm>
        </p:spPr>
        <p:txBody>
          <a:bodyPr vert="horz" lIns="91440" tIns="45720" rIns="91440" bIns="45720" rtlCol="0" anchor="t">
            <a:noAutofit/>
          </a:bodyPr>
          <a:lstStyle/>
          <a:p>
            <a:pPr indent="-228600" algn="l">
              <a:lnSpc>
                <a:spcPct val="100000"/>
              </a:lnSpc>
              <a:buFont typeface="Wingdings" panose="05000000000000000000" pitchFamily="2" charset="2"/>
              <a:buChar char="§"/>
            </a:pPr>
            <a:endParaRPr lang="en-US" sz="1500" dirty="0">
              <a:solidFill>
                <a:srgbClr val="FFFFFF"/>
              </a:solidFill>
            </a:endParaRPr>
          </a:p>
          <a:p>
            <a:pPr algn="l">
              <a:lnSpc>
                <a:spcPct val="100000"/>
              </a:lnSpc>
            </a:pPr>
            <a:r>
              <a:rPr lang="en-US" dirty="0">
                <a:solidFill>
                  <a:srgbClr val="FFFFFF"/>
                </a:solidFill>
                <a:latin typeface="Calibri" panose="020F0502020204030204" pitchFamily="34" charset="0"/>
                <a:cs typeface="Calibri" panose="020F0502020204030204" pitchFamily="34" charset="0"/>
              </a:rPr>
              <a:t>WOMEN OF THE CHURCH</a:t>
            </a:r>
          </a:p>
          <a:p>
            <a:pPr algn="l">
              <a:lnSpc>
                <a:spcPct val="100000"/>
              </a:lnSpc>
            </a:pPr>
            <a:endParaRPr lang="en-US" sz="2000" dirty="0">
              <a:solidFill>
                <a:srgbClr val="FFFFFF"/>
              </a:solidFill>
            </a:endParaRPr>
          </a:p>
          <a:p>
            <a:pPr algn="l">
              <a:lnSpc>
                <a:spcPct val="100000"/>
              </a:lnSpc>
            </a:pPr>
            <a:r>
              <a:rPr lang="en-US" sz="2800" dirty="0">
                <a:solidFill>
                  <a:srgbClr val="FFFFFF"/>
                </a:solidFill>
                <a:latin typeface="Calibri" panose="020F0502020204030204" pitchFamily="34" charset="0"/>
                <a:cs typeface="Calibri" panose="020F0502020204030204" pitchFamily="34" charset="0"/>
              </a:rPr>
              <a:t>Session 4</a:t>
            </a:r>
          </a:p>
        </p:txBody>
      </p:sp>
      <p:sp>
        <p:nvSpPr>
          <p:cNvPr id="5" name="TextBox 4">
            <a:extLst>
              <a:ext uri="{FF2B5EF4-FFF2-40B4-BE49-F238E27FC236}">
                <a16:creationId xmlns:a16="http://schemas.microsoft.com/office/drawing/2014/main" id="{9E0B0BED-C9BC-B652-F3D0-E82D8477135D}"/>
              </a:ext>
            </a:extLst>
          </p:cNvPr>
          <p:cNvSpPr txBox="1"/>
          <p:nvPr/>
        </p:nvSpPr>
        <p:spPr>
          <a:xfrm>
            <a:off x="9575579" y="6657944"/>
            <a:ext cx="2616421"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BY-SA</a:t>
            </a:r>
            <a:r>
              <a:rPr lang="en-US" sz="700">
                <a:solidFill>
                  <a:srgbClr val="FFFFFF"/>
                </a:solidFill>
              </a:rPr>
              <a:t>.</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9D19-3483-6A77-3C4C-485CEA27D507}"/>
              </a:ext>
            </a:extLst>
          </p:cNvPr>
          <p:cNvSpPr>
            <a:spLocks noGrp="1"/>
          </p:cNvSpPr>
          <p:nvPr>
            <p:ph type="title"/>
          </p:nvPr>
        </p:nvSpPr>
        <p:spPr>
          <a:xfrm>
            <a:off x="838200" y="681037"/>
            <a:ext cx="10515600" cy="2747963"/>
          </a:xfrm>
        </p:spPr>
        <p:txBody>
          <a:bodyPr>
            <a:normAutofit/>
          </a:bodyPr>
          <a:lstStyle/>
          <a:p>
            <a:pPr algn="ctr"/>
            <a:r>
              <a:rPr lang="en-US" sz="4400" b="1" dirty="0">
                <a:latin typeface="Calibri" panose="020F0502020204030204" pitchFamily="34" charset="0"/>
                <a:cs typeface="Calibri" panose="020F0502020204030204" pitchFamily="34" charset="0"/>
              </a:rPr>
              <a:t>Opening Song: Somewhere to begin</a:t>
            </a:r>
            <a:br>
              <a:rPr lang="en-US" sz="4400" b="1" dirty="0">
                <a:latin typeface="Calibri" panose="020F0502020204030204" pitchFamily="34" charset="0"/>
                <a:cs typeface="Calibri" panose="020F0502020204030204" pitchFamily="34" charset="0"/>
              </a:rPr>
            </a:br>
            <a:r>
              <a:rPr lang="en-US" sz="2700" dirty="0">
                <a:latin typeface="Calibri" panose="020F0502020204030204" pitchFamily="34" charset="0"/>
                <a:ea typeface="+mj-lt"/>
                <a:cs typeface="Calibri" panose="020F0502020204030204" pitchFamily="34" charset="0"/>
              </a:rPr>
              <a:t> </a:t>
            </a:r>
            <a:br>
              <a:rPr lang="en-US" sz="2700" dirty="0">
                <a:latin typeface="Calibri" panose="020F0502020204030204" pitchFamily="34" charset="0"/>
                <a:ea typeface="+mj-lt"/>
                <a:cs typeface="Calibri" panose="020F0502020204030204" pitchFamily="34" charset="0"/>
              </a:rPr>
            </a:br>
            <a:r>
              <a:rPr lang="en-US" sz="2700" dirty="0">
                <a:latin typeface="Calibri" panose="020F0502020204030204" pitchFamily="34" charset="0"/>
                <a:ea typeface="+mj-lt"/>
                <a:cs typeface="Calibri" panose="020F0502020204030204" pitchFamily="34" charset="0"/>
                <a:hlinkClick r:id="rId2"/>
              </a:rPr>
              <a:t>https://www.youtube.com/watch?v=ei54clvS1m4&amp;authuser=0</a:t>
            </a:r>
            <a:br>
              <a:rPr lang="en-US" b="1" dirty="0">
                <a:ea typeface="+mj-lt"/>
                <a:cs typeface="+mj-lt"/>
              </a:rPr>
            </a:br>
            <a:endParaRPr lang="en-US" dirty="0"/>
          </a:p>
        </p:txBody>
      </p:sp>
    </p:spTree>
    <p:extLst>
      <p:ext uri="{BB962C8B-B14F-4D97-AF65-F5344CB8AC3E}">
        <p14:creationId xmlns:p14="http://schemas.microsoft.com/office/powerpoint/2010/main" val="3593665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51E3D-9F8E-F92A-BE5F-35F36E3E5BEA}"/>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Questions for the small groups</a:t>
            </a:r>
          </a:p>
        </p:txBody>
      </p:sp>
      <p:sp>
        <p:nvSpPr>
          <p:cNvPr id="3" name="Content Placeholder 2">
            <a:extLst>
              <a:ext uri="{FF2B5EF4-FFF2-40B4-BE49-F238E27FC236}">
                <a16:creationId xmlns:a16="http://schemas.microsoft.com/office/drawing/2014/main" id="{7FA663E7-BBB1-4DFE-A87A-B2189DC13FDC}"/>
              </a:ext>
            </a:extLst>
          </p:cNvPr>
          <p:cNvSpPr>
            <a:spLocks noGrp="1"/>
          </p:cNvSpPr>
          <p:nvPr>
            <p:ph idx="1"/>
          </p:nvPr>
        </p:nvSpPr>
        <p:spPr>
          <a:xfrm>
            <a:off x="838200" y="1905488"/>
            <a:ext cx="10515600" cy="4271475"/>
          </a:xfrm>
        </p:spPr>
        <p:txBody>
          <a:bodyPr vert="horz" lIns="91440" tIns="45720" rIns="91440" bIns="45720" rtlCol="0" anchor="t">
            <a:noAutofit/>
          </a:bodyPr>
          <a:lstStyle/>
          <a:p>
            <a:pPr marL="228600" indent="0">
              <a:buClr>
                <a:srgbClr val="E4DEF6"/>
              </a:buClr>
              <a:buNone/>
            </a:pPr>
            <a:r>
              <a:rPr lang="en-US" sz="3200" dirty="0">
                <a:solidFill>
                  <a:schemeClr val="accent1"/>
                </a:solidFill>
                <a:latin typeface="Calibri" panose="020F0502020204030204" pitchFamily="34" charset="0"/>
                <a:ea typeface="+mn-lt"/>
                <a:cs typeface="Calibri" panose="020F0502020204030204" pitchFamily="34" charset="0"/>
              </a:rPr>
              <a:t>Looking back at your life, how did the call to serve begin?</a:t>
            </a:r>
            <a:endParaRPr lang="en-US" sz="3200" dirty="0">
              <a:solidFill>
                <a:schemeClr val="accent1"/>
              </a:solidFill>
              <a:latin typeface="Calibri" panose="020F0502020204030204" pitchFamily="34" charset="0"/>
              <a:cs typeface="Calibri" panose="020F0502020204030204" pitchFamily="34" charset="0"/>
            </a:endParaRPr>
          </a:p>
          <a:p>
            <a:pPr marL="1028700" lvl="2" indent="-457200">
              <a:buClr>
                <a:srgbClr val="E4DEF6"/>
              </a:buClr>
            </a:pPr>
            <a:r>
              <a:rPr lang="en-US" sz="3200" dirty="0">
                <a:solidFill>
                  <a:schemeClr val="accent1"/>
                </a:solidFill>
                <a:latin typeface="Calibri" panose="020F0502020204030204" pitchFamily="34" charset="0"/>
                <a:ea typeface="+mn-lt"/>
                <a:cs typeface="Calibri" panose="020F0502020204030204" pitchFamily="34" charset="0"/>
              </a:rPr>
              <a:t>in your family?</a:t>
            </a:r>
            <a:endParaRPr lang="en-US" sz="3200" dirty="0">
              <a:solidFill>
                <a:schemeClr val="accent1"/>
              </a:solidFill>
              <a:latin typeface="Calibri" panose="020F0502020204030204" pitchFamily="34" charset="0"/>
              <a:cs typeface="Calibri" panose="020F0502020204030204" pitchFamily="34" charset="0"/>
            </a:endParaRPr>
          </a:p>
          <a:p>
            <a:pPr marL="1028700" lvl="2" indent="-457200">
              <a:buClr>
                <a:srgbClr val="E4DEF6"/>
              </a:buClr>
            </a:pPr>
            <a:r>
              <a:rPr lang="en-US" sz="3200" dirty="0">
                <a:solidFill>
                  <a:schemeClr val="accent1"/>
                </a:solidFill>
                <a:latin typeface="Calibri" panose="020F0502020204030204" pitchFamily="34" charset="0"/>
                <a:ea typeface="+mn-lt"/>
                <a:cs typeface="Calibri" panose="020F0502020204030204" pitchFamily="34" charset="0"/>
              </a:rPr>
              <a:t>in the church?</a:t>
            </a:r>
            <a:endParaRPr lang="en-US" sz="3200" dirty="0">
              <a:solidFill>
                <a:schemeClr val="accent1"/>
              </a:solidFill>
              <a:latin typeface="Calibri" panose="020F0502020204030204" pitchFamily="34" charset="0"/>
              <a:cs typeface="Calibri" panose="020F0502020204030204" pitchFamily="34" charset="0"/>
            </a:endParaRPr>
          </a:p>
          <a:p>
            <a:pPr marL="1028700" lvl="2" indent="-457200">
              <a:buClr>
                <a:srgbClr val="E4DEF6"/>
              </a:buClr>
            </a:pPr>
            <a:r>
              <a:rPr lang="en-US" sz="3200" dirty="0">
                <a:solidFill>
                  <a:schemeClr val="accent1"/>
                </a:solidFill>
                <a:latin typeface="Calibri" panose="020F0502020204030204" pitchFamily="34" charset="0"/>
                <a:ea typeface="+mn-lt"/>
                <a:cs typeface="Calibri" panose="020F0502020204030204" pitchFamily="34" charset="0"/>
              </a:rPr>
              <a:t>in your community?</a:t>
            </a:r>
            <a:endParaRPr lang="en-US" sz="3200" dirty="0">
              <a:solidFill>
                <a:schemeClr val="accent1"/>
              </a:solidFill>
              <a:latin typeface="Calibri" panose="020F0502020204030204" pitchFamily="34" charset="0"/>
              <a:cs typeface="Calibri" panose="020F0502020204030204" pitchFamily="34" charset="0"/>
            </a:endParaRPr>
          </a:p>
          <a:p>
            <a:pPr>
              <a:buClr>
                <a:srgbClr val="E4DEF6"/>
              </a:buClr>
            </a:pPr>
            <a:endParaRPr lang="en-US" sz="32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5320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E767E-FE39-31BF-0D26-11C016F40C8C}"/>
              </a:ext>
            </a:extLst>
          </p:cNvPr>
          <p:cNvSpPr>
            <a:spLocks noGrp="1"/>
          </p:cNvSpPr>
          <p:nvPr>
            <p:ph type="title"/>
          </p:nvPr>
        </p:nvSpPr>
        <p:spPr>
          <a:xfrm>
            <a:off x="838200" y="448808"/>
            <a:ext cx="10515600" cy="1325563"/>
          </a:xfrm>
        </p:spPr>
        <p:txBody>
          <a:bodyPr>
            <a:normAutofit/>
          </a:bodyPr>
          <a:lstStyle/>
          <a:p>
            <a:r>
              <a:rPr lang="en-US" sz="4000" b="1" dirty="0">
                <a:latin typeface="Calibri" panose="020F0502020204030204" pitchFamily="34" charset="0"/>
                <a:cs typeface="Calibri" panose="020F0502020204030204" pitchFamily="34" charset="0"/>
              </a:rPr>
              <a:t> Eulalie's call to serve</a:t>
            </a:r>
          </a:p>
        </p:txBody>
      </p:sp>
      <p:sp>
        <p:nvSpPr>
          <p:cNvPr id="3" name="Content Placeholder 2">
            <a:extLst>
              <a:ext uri="{FF2B5EF4-FFF2-40B4-BE49-F238E27FC236}">
                <a16:creationId xmlns:a16="http://schemas.microsoft.com/office/drawing/2014/main" id="{64717C02-84CC-F248-93F6-E26047792382}"/>
              </a:ext>
            </a:extLst>
          </p:cNvPr>
          <p:cNvSpPr>
            <a:spLocks noGrp="1"/>
          </p:cNvSpPr>
          <p:nvPr>
            <p:ph idx="1"/>
          </p:nvPr>
        </p:nvSpPr>
        <p:spPr>
          <a:xfrm>
            <a:off x="838200" y="1567543"/>
            <a:ext cx="10515600" cy="4609420"/>
          </a:xfrm>
        </p:spPr>
        <p:txBody>
          <a:bodyPr vert="horz" lIns="91440" tIns="45720" rIns="91440" bIns="45720" rtlCol="0" anchor="t">
            <a:noAutofit/>
          </a:bodyPr>
          <a:lstStyle/>
          <a:p>
            <a:pPr marL="228600" indent="0">
              <a:buNone/>
            </a:pPr>
            <a:r>
              <a:rPr lang="en-US" sz="3100" b="1" dirty="0">
                <a:solidFill>
                  <a:srgbClr val="201449">
                    <a:alpha val="70000"/>
                  </a:srgbClr>
                </a:solidFill>
                <a:latin typeface="Calibri" panose="020F0502020204030204" pitchFamily="34" charset="0"/>
                <a:cs typeface="Calibri" panose="020F0502020204030204" pitchFamily="34" charset="0"/>
              </a:rPr>
              <a:t>Factors that led up to the foundation of the congregation:</a:t>
            </a:r>
          </a:p>
          <a:p>
            <a:pPr lvl="1" indent="-457200">
              <a:buFont typeface="Arial" panose="020B0604020202020204" pitchFamily="34" charset="0"/>
              <a:buChar char="•"/>
            </a:pPr>
            <a:r>
              <a:rPr lang="en-US" sz="3100" b="1" dirty="0">
                <a:solidFill>
                  <a:srgbClr val="201449">
                    <a:alpha val="70000"/>
                  </a:srgbClr>
                </a:solidFill>
                <a:latin typeface="Calibri" panose="020F0502020204030204" pitchFamily="34" charset="0"/>
                <a:cs typeface="Calibri" panose="020F0502020204030204" pitchFamily="34" charset="0"/>
              </a:rPr>
              <a:t>Bishop Bourget'</a:t>
            </a:r>
            <a:r>
              <a:rPr lang="en-US" sz="3100" dirty="0">
                <a:solidFill>
                  <a:srgbClr val="201449">
                    <a:alpha val="70000"/>
                  </a:srgbClr>
                </a:solidFill>
                <a:latin typeface="Calibri" panose="020F0502020204030204" pitchFamily="34" charset="0"/>
                <a:cs typeface="Calibri" panose="020F0502020204030204" pitchFamily="34" charset="0"/>
              </a:rPr>
              <a:t>s insight into Eulalie's character</a:t>
            </a:r>
          </a:p>
          <a:p>
            <a:pPr lvl="1" indent="-457200">
              <a:buFont typeface="Arial" panose="020B0604020202020204" pitchFamily="34" charset="0"/>
              <a:buChar char="•"/>
            </a:pPr>
            <a:r>
              <a:rPr lang="en-US" sz="3100" dirty="0">
                <a:solidFill>
                  <a:srgbClr val="201449">
                    <a:alpha val="70000"/>
                  </a:srgbClr>
                </a:solidFill>
                <a:latin typeface="Calibri" panose="020F0502020204030204" pitchFamily="34" charset="0"/>
                <a:cs typeface="Calibri" panose="020F0502020204030204" pitchFamily="34" charset="0"/>
              </a:rPr>
              <a:t>Meeting </a:t>
            </a:r>
            <a:r>
              <a:rPr lang="en-US" sz="3100" b="1" dirty="0" err="1">
                <a:solidFill>
                  <a:srgbClr val="201449">
                    <a:alpha val="70000"/>
                  </a:srgbClr>
                </a:solidFill>
                <a:latin typeface="Calibri" panose="020F0502020204030204" pitchFamily="34" charset="0"/>
                <a:cs typeface="Calibri" panose="020F0502020204030204" pitchFamily="34" charset="0"/>
              </a:rPr>
              <a:t>Hedwidge</a:t>
            </a:r>
            <a:r>
              <a:rPr lang="en-US" sz="3100" b="1" dirty="0">
                <a:solidFill>
                  <a:srgbClr val="201449">
                    <a:alpha val="70000"/>
                  </a:srgbClr>
                </a:solidFill>
                <a:latin typeface="Calibri" panose="020F0502020204030204" pitchFamily="34" charset="0"/>
                <a:cs typeface="Calibri" panose="020F0502020204030204" pitchFamily="34" charset="0"/>
              </a:rPr>
              <a:t> </a:t>
            </a:r>
            <a:r>
              <a:rPr lang="en-US" sz="3100" b="1" dirty="0" err="1">
                <a:solidFill>
                  <a:srgbClr val="201449">
                    <a:alpha val="70000"/>
                  </a:srgbClr>
                </a:solidFill>
                <a:latin typeface="Calibri" panose="020F0502020204030204" pitchFamily="34" charset="0"/>
                <a:cs typeface="Calibri" panose="020F0502020204030204" pitchFamily="34" charset="0"/>
              </a:rPr>
              <a:t>Davignon</a:t>
            </a:r>
            <a:r>
              <a:rPr lang="en-US" sz="3100" dirty="0">
                <a:solidFill>
                  <a:srgbClr val="201449">
                    <a:alpha val="70000"/>
                  </a:srgbClr>
                </a:solidFill>
                <a:latin typeface="Calibri" panose="020F0502020204030204" pitchFamily="34" charset="0"/>
                <a:cs typeface="Calibri" panose="020F0502020204030204" pitchFamily="34" charset="0"/>
              </a:rPr>
              <a:t> on Mt. St. Hilaire</a:t>
            </a:r>
          </a:p>
          <a:p>
            <a:pPr lvl="1" indent="-457200">
              <a:buFont typeface="Arial" panose="020B0604020202020204" pitchFamily="34" charset="0"/>
              <a:buChar char="•"/>
            </a:pPr>
            <a:r>
              <a:rPr lang="en-US" sz="3100" dirty="0">
                <a:solidFill>
                  <a:srgbClr val="201449">
                    <a:alpha val="70000"/>
                  </a:srgbClr>
                </a:solidFill>
                <a:latin typeface="Calibri" panose="020F0502020204030204" pitchFamily="34" charset="0"/>
                <a:cs typeface="Calibri" panose="020F0502020204030204" pitchFamily="34" charset="0"/>
              </a:rPr>
              <a:t>The confraternity of Mary Immaculate (</a:t>
            </a:r>
            <a:r>
              <a:rPr lang="en-US" sz="3100" b="1" dirty="0">
                <a:solidFill>
                  <a:srgbClr val="201449">
                    <a:alpha val="70000"/>
                  </a:srgbClr>
                </a:solidFill>
                <a:latin typeface="Calibri" panose="020F0502020204030204" pitchFamily="34" charset="0"/>
                <a:cs typeface="Calibri" panose="020F0502020204030204" pitchFamily="34" charset="0"/>
              </a:rPr>
              <a:t>Children of Mary</a:t>
            </a:r>
            <a:r>
              <a:rPr lang="en-US" sz="3100" dirty="0">
                <a:solidFill>
                  <a:srgbClr val="201449">
                    <a:alpha val="70000"/>
                  </a:srgbClr>
                </a:solidFill>
                <a:latin typeface="Calibri" panose="020F0502020204030204" pitchFamily="34" charset="0"/>
                <a:cs typeface="Calibri" panose="020F0502020204030204" pitchFamily="34" charset="0"/>
              </a:rPr>
              <a:t>)</a:t>
            </a:r>
          </a:p>
          <a:p>
            <a:pPr lvl="1" indent="-457200">
              <a:buFont typeface="Arial" panose="020B0604020202020204" pitchFamily="34" charset="0"/>
              <a:buChar char="•"/>
            </a:pPr>
            <a:r>
              <a:rPr lang="en-US" sz="3100" dirty="0">
                <a:solidFill>
                  <a:srgbClr val="201449">
                    <a:alpha val="70000"/>
                  </a:srgbClr>
                </a:solidFill>
                <a:latin typeface="Calibri" panose="020F0502020204030204" pitchFamily="34" charset="0"/>
                <a:cs typeface="Calibri" panose="020F0502020204030204" pitchFamily="34" charset="0"/>
              </a:rPr>
              <a:t>Her dream of a </a:t>
            </a:r>
            <a:r>
              <a:rPr lang="en-US" sz="3100" b="1" dirty="0">
                <a:solidFill>
                  <a:srgbClr val="201449">
                    <a:alpha val="70000"/>
                  </a:srgbClr>
                </a:solidFill>
                <a:latin typeface="Calibri" panose="020F0502020204030204" pitchFamily="34" charset="0"/>
                <a:cs typeface="Calibri" panose="020F0502020204030204" pitchFamily="34" charset="0"/>
              </a:rPr>
              <a:t>school for each parish</a:t>
            </a:r>
          </a:p>
          <a:p>
            <a:pPr lvl="1" indent="-457200">
              <a:buFont typeface="Arial" panose="020B0604020202020204" pitchFamily="34" charset="0"/>
              <a:buChar char="•"/>
            </a:pPr>
            <a:r>
              <a:rPr lang="en-US" sz="3100" dirty="0">
                <a:solidFill>
                  <a:srgbClr val="201449">
                    <a:alpha val="70000"/>
                  </a:srgbClr>
                </a:solidFill>
                <a:latin typeface="Calibri" panose="020F0502020204030204" pitchFamily="34" charset="0"/>
                <a:cs typeface="Calibri" panose="020F0502020204030204" pitchFamily="34" charset="0"/>
              </a:rPr>
              <a:t>Resistance from her brother-pastor-Father </a:t>
            </a:r>
            <a:r>
              <a:rPr lang="en-US" sz="3100" b="1" dirty="0">
                <a:solidFill>
                  <a:srgbClr val="201449">
                    <a:alpha val="70000"/>
                  </a:srgbClr>
                </a:solidFill>
                <a:latin typeface="Calibri" panose="020F0502020204030204" pitchFamily="34" charset="0"/>
                <a:cs typeface="Calibri" panose="020F0502020204030204" pitchFamily="34" charset="0"/>
              </a:rPr>
              <a:t>Theophile</a:t>
            </a:r>
          </a:p>
          <a:p>
            <a:pPr lvl="1" indent="-457200">
              <a:buFont typeface="Arial" panose="020B0604020202020204" pitchFamily="34" charset="0"/>
              <a:buChar char="•"/>
            </a:pPr>
            <a:r>
              <a:rPr lang="en-US" sz="3100" dirty="0">
                <a:solidFill>
                  <a:srgbClr val="201449">
                    <a:alpha val="70000"/>
                  </a:srgbClr>
                </a:solidFill>
                <a:latin typeface="Calibri" panose="020F0502020204030204" pitchFamily="34" charset="0"/>
                <a:cs typeface="Calibri" panose="020F0502020204030204" pitchFamily="34" charset="0"/>
              </a:rPr>
              <a:t>Her education, knowledge of the </a:t>
            </a:r>
            <a:r>
              <a:rPr lang="en-US" sz="3100" b="1" dirty="0">
                <a:solidFill>
                  <a:srgbClr val="201449">
                    <a:alpha val="70000"/>
                  </a:srgbClr>
                </a:solidFill>
                <a:latin typeface="Calibri" panose="020F0502020204030204" pitchFamily="34" charset="0"/>
                <a:cs typeface="Calibri" panose="020F0502020204030204" pitchFamily="34" charset="0"/>
              </a:rPr>
              <a:t>needs of her time, wisdom</a:t>
            </a:r>
          </a:p>
          <a:p>
            <a:pPr marL="228600" indent="0">
              <a:buNone/>
            </a:pPr>
            <a:endParaRPr lang="en-US" sz="3200" dirty="0">
              <a:solidFill>
                <a:srgbClr val="201449">
                  <a:alpha val="70000"/>
                </a:srgbClr>
              </a:solidFill>
              <a:latin typeface="Calibri" panose="020F0502020204030204" pitchFamily="34" charset="0"/>
              <a:cs typeface="Calibri" panose="020F0502020204030204" pitchFamily="34" charset="0"/>
            </a:endParaRPr>
          </a:p>
          <a:p>
            <a:pPr marL="228600" indent="0">
              <a:buNone/>
            </a:pPr>
            <a:endParaRPr lang="en-US" sz="32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97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B6CB5-0E32-4367-7A37-D1F72F6FF1C6}"/>
              </a:ext>
            </a:extLst>
          </p:cNvPr>
          <p:cNvSpPr>
            <a:spLocks noGrp="1"/>
          </p:cNvSpPr>
          <p:nvPr>
            <p:ph type="title"/>
          </p:nvPr>
        </p:nvSpPr>
        <p:spPr>
          <a:xfrm>
            <a:off x="838199" y="1967970"/>
            <a:ext cx="5011249" cy="1461030"/>
          </a:xfrm>
        </p:spPr>
        <p:txBody>
          <a:bodyPr>
            <a:noAutofit/>
          </a:bodyPr>
          <a:lstStyle/>
          <a:p>
            <a:pPr algn="ctr"/>
            <a:r>
              <a:rPr lang="en-US" sz="4000" b="1" dirty="0">
                <a:latin typeface="Calibri" panose="020F0502020204030204" pitchFamily="34" charset="0"/>
                <a:cs typeface="Calibri" panose="020F0502020204030204" pitchFamily="34" charset="0"/>
              </a:rPr>
              <a:t>Bishop Ignace Bourget</a:t>
            </a:r>
            <a:endParaRPr lang="en-CA" sz="4000" b="1" dirty="0">
              <a:latin typeface="Calibri" panose="020F0502020204030204" pitchFamily="34" charset="0"/>
              <a:cs typeface="Calibri" panose="020F0502020204030204" pitchFamily="34" charset="0"/>
            </a:endParaRPr>
          </a:p>
        </p:txBody>
      </p:sp>
      <p:pic>
        <p:nvPicPr>
          <p:cNvPr id="5" name="Marcador de contenido 4" descr="Foto en blanco y negro de un hombre en una pantalla&#10;&#10;Descripción generada automáticamente con confianza media">
            <a:extLst>
              <a:ext uri="{FF2B5EF4-FFF2-40B4-BE49-F238E27FC236}">
                <a16:creationId xmlns:a16="http://schemas.microsoft.com/office/drawing/2014/main" id="{BBC7AF94-CF83-9650-66CE-7E223EEBAB2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342552" y="1202845"/>
            <a:ext cx="3698915" cy="4452309"/>
          </a:xfrm>
        </p:spPr>
      </p:pic>
    </p:spTree>
    <p:extLst>
      <p:ext uri="{BB962C8B-B14F-4D97-AF65-F5344CB8AC3E}">
        <p14:creationId xmlns:p14="http://schemas.microsoft.com/office/powerpoint/2010/main" val="6435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Frame 53">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6" name="Rectangle 55">
            <a:extLst>
              <a:ext uri="{FF2B5EF4-FFF2-40B4-BE49-F238E27FC236}">
                <a16:creationId xmlns:a16="http://schemas.microsoft.com/office/drawing/2014/main" id="{C3E06833-B59C-442F-9A6A-F8F55936D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554"/>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ame 57">
            <a:extLst>
              <a:ext uri="{FF2B5EF4-FFF2-40B4-BE49-F238E27FC236}">
                <a16:creationId xmlns:a16="http://schemas.microsoft.com/office/drawing/2014/main" id="{FA2016CF-2F24-4AE4-8A87-D9B6A3DE31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33AE4E-6B4F-CDEA-BE2B-B56B221817A0}"/>
              </a:ext>
            </a:extLst>
          </p:cNvPr>
          <p:cNvSpPr>
            <a:spLocks noGrp="1"/>
          </p:cNvSpPr>
          <p:nvPr>
            <p:ph type="title"/>
          </p:nvPr>
        </p:nvSpPr>
        <p:spPr>
          <a:xfrm>
            <a:off x="838200" y="1122363"/>
            <a:ext cx="5647267" cy="2387600"/>
          </a:xfrm>
        </p:spPr>
        <p:txBody>
          <a:bodyPr vert="horz" lIns="91440" tIns="45720" rIns="91440" bIns="45720" rtlCol="0" anchor="b">
            <a:normAutofit/>
          </a:bodyPr>
          <a:lstStyle/>
          <a:p>
            <a:pPr algn="ctr"/>
            <a:r>
              <a:rPr lang="en-US" sz="4000" b="1" dirty="0">
                <a:gradFill flip="none" rotWithShape="1">
                  <a:gsLst>
                    <a:gs pos="0">
                      <a:schemeClr val="accent5">
                        <a:alpha val="70000"/>
                      </a:schemeClr>
                    </a:gs>
                    <a:gs pos="100000">
                      <a:schemeClr val="accent1">
                        <a:alpha val="70000"/>
                      </a:schemeClr>
                    </a:gs>
                  </a:gsLst>
                  <a:lin ang="0" scaled="1"/>
                  <a:tileRect/>
                </a:gradFill>
                <a:latin typeface="Calibri" panose="020F0502020204030204" pitchFamily="34" charset="0"/>
                <a:cs typeface="Calibri" panose="020F0502020204030204" pitchFamily="34" charset="0"/>
              </a:rPr>
              <a:t>Father </a:t>
            </a:r>
            <a:r>
              <a:rPr lang="en-US" sz="4000" b="1" dirty="0" err="1">
                <a:gradFill flip="none" rotWithShape="1">
                  <a:gsLst>
                    <a:gs pos="0">
                      <a:schemeClr val="accent5">
                        <a:alpha val="70000"/>
                      </a:schemeClr>
                    </a:gs>
                    <a:gs pos="100000">
                      <a:schemeClr val="accent1">
                        <a:alpha val="70000"/>
                      </a:schemeClr>
                    </a:gs>
                  </a:gsLst>
                  <a:lin ang="0" scaled="1"/>
                  <a:tileRect/>
                </a:gradFill>
                <a:latin typeface="Calibri" panose="020F0502020204030204" pitchFamily="34" charset="0"/>
                <a:cs typeface="Calibri" panose="020F0502020204030204" pitchFamily="34" charset="0"/>
              </a:rPr>
              <a:t>Eusèbe</a:t>
            </a:r>
            <a:r>
              <a:rPr lang="en-US" sz="4000" b="1" dirty="0">
                <a:gradFill flip="none" rotWithShape="1">
                  <a:gsLst>
                    <a:gs pos="0">
                      <a:schemeClr val="accent5">
                        <a:alpha val="70000"/>
                      </a:schemeClr>
                    </a:gs>
                    <a:gs pos="100000">
                      <a:schemeClr val="accent1">
                        <a:alpha val="70000"/>
                      </a:schemeClr>
                    </a:gs>
                  </a:gsLst>
                  <a:lin ang="0" scaled="1"/>
                  <a:tileRect/>
                </a:gradFill>
                <a:latin typeface="Calibri" panose="020F0502020204030204" pitchFamily="34" charset="0"/>
                <a:cs typeface="Calibri" panose="020F0502020204030204" pitchFamily="34" charset="0"/>
              </a:rPr>
              <a:t> Durocher</a:t>
            </a:r>
            <a:br>
              <a:rPr lang="en-US" sz="4000" b="1" dirty="0">
                <a:gradFill flip="none" rotWithShape="1">
                  <a:gsLst>
                    <a:gs pos="0">
                      <a:schemeClr val="accent5">
                        <a:alpha val="70000"/>
                      </a:schemeClr>
                    </a:gs>
                    <a:gs pos="100000">
                      <a:schemeClr val="accent1">
                        <a:alpha val="70000"/>
                      </a:schemeClr>
                    </a:gs>
                  </a:gsLst>
                  <a:lin ang="0" scaled="1"/>
                  <a:tileRect/>
                </a:gradFill>
                <a:latin typeface="Calibri" panose="020F0502020204030204" pitchFamily="34" charset="0"/>
                <a:cs typeface="Calibri" panose="020F0502020204030204" pitchFamily="34" charset="0"/>
              </a:rPr>
            </a:br>
            <a:r>
              <a:rPr lang="en-US" sz="4000" dirty="0">
                <a:gradFill flip="none" rotWithShape="1">
                  <a:gsLst>
                    <a:gs pos="0">
                      <a:schemeClr val="accent5">
                        <a:alpha val="70000"/>
                      </a:schemeClr>
                    </a:gs>
                    <a:gs pos="100000">
                      <a:schemeClr val="accent1">
                        <a:alpha val="70000"/>
                      </a:schemeClr>
                    </a:gs>
                  </a:gsLst>
                  <a:lin ang="0" scaled="1"/>
                  <a:tileRect/>
                </a:gradFill>
                <a:latin typeface="Calibri" panose="020F0502020204030204" pitchFamily="34" charset="0"/>
                <a:cs typeface="Calibri" panose="020F0502020204030204" pitchFamily="34" charset="0"/>
              </a:rPr>
              <a:t>her brother</a:t>
            </a:r>
          </a:p>
        </p:txBody>
      </p:sp>
      <p:pic>
        <p:nvPicPr>
          <p:cNvPr id="42" name="Marcador de posición de imagen 41" descr="Imagen que contiene foto, pequeño, viejo, mujer&#10;&#10;Descripción generada automáticamente">
            <a:extLst>
              <a:ext uri="{FF2B5EF4-FFF2-40B4-BE49-F238E27FC236}">
                <a16:creationId xmlns:a16="http://schemas.microsoft.com/office/drawing/2014/main" id="{57CD3771-5708-612D-934A-0D148F65A527}"/>
              </a:ext>
            </a:extLst>
          </p:cNvPr>
          <p:cNvPicPr>
            <a:picLocks noGrp="1" noChangeAspect="1"/>
          </p:cNvPicPr>
          <p:nvPr>
            <p:ph type="pic" idx="1"/>
          </p:nvPr>
        </p:nvPicPr>
        <p:blipFill rotWithShape="1">
          <a:blip r:embed="rId2">
            <a:alphaModFix amt="90000"/>
            <a:extLst>
              <a:ext uri="{28A0092B-C50C-407E-A947-70E740481C1C}">
                <a14:useLocalDpi xmlns:a14="http://schemas.microsoft.com/office/drawing/2010/main" val="0"/>
              </a:ext>
            </a:extLst>
          </a:blip>
          <a:srcRect l="6517" r="10817"/>
          <a:stretch/>
        </p:blipFill>
        <p:spPr>
          <a:xfrm>
            <a:off x="6881400" y="870358"/>
            <a:ext cx="3278600" cy="5117284"/>
          </a:xfrm>
          <a:prstGeom prst="rect">
            <a:avLst/>
          </a:prstGeom>
        </p:spPr>
      </p:pic>
    </p:spTree>
    <p:extLst>
      <p:ext uri="{BB962C8B-B14F-4D97-AF65-F5344CB8AC3E}">
        <p14:creationId xmlns:p14="http://schemas.microsoft.com/office/powerpoint/2010/main" val="1853058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247AD-4BB4-C854-33BB-FB9715E8CB85}"/>
              </a:ext>
            </a:extLst>
          </p:cNvPr>
          <p:cNvSpPr>
            <a:spLocks noGrp="1"/>
          </p:cNvSpPr>
          <p:nvPr>
            <p:ph type="title"/>
          </p:nvPr>
        </p:nvSpPr>
        <p:spPr>
          <a:xfrm>
            <a:off x="838200" y="551170"/>
            <a:ext cx="10515600" cy="1325563"/>
          </a:xfrm>
        </p:spPr>
        <p:txBody>
          <a:bodyPr>
            <a:normAutofit/>
          </a:bodyPr>
          <a:lstStyle/>
          <a:p>
            <a:r>
              <a:rPr lang="en-US" sz="4000" b="1" dirty="0">
                <a:latin typeface="Calibri" panose="020F0502020204030204" pitchFamily="34" charset="0"/>
                <a:cs typeface="Calibri" panose="020F0502020204030204" pitchFamily="34" charset="0"/>
              </a:rPr>
              <a:t>Marie- Rose's manner of service:</a:t>
            </a:r>
          </a:p>
        </p:txBody>
      </p:sp>
      <p:sp>
        <p:nvSpPr>
          <p:cNvPr id="3" name="Content Placeholder 2">
            <a:extLst>
              <a:ext uri="{FF2B5EF4-FFF2-40B4-BE49-F238E27FC236}">
                <a16:creationId xmlns:a16="http://schemas.microsoft.com/office/drawing/2014/main" id="{E0E4D8B5-43CF-DFAD-54AF-5797BB963EE7}"/>
              </a:ext>
            </a:extLst>
          </p:cNvPr>
          <p:cNvSpPr>
            <a:spLocks noGrp="1"/>
          </p:cNvSpPr>
          <p:nvPr>
            <p:ph idx="1"/>
          </p:nvPr>
        </p:nvSpPr>
        <p:spPr>
          <a:xfrm>
            <a:off x="823823" y="1654629"/>
            <a:ext cx="10515600" cy="4220410"/>
          </a:xfrm>
        </p:spPr>
        <p:txBody>
          <a:bodyPr vert="horz" lIns="91440" tIns="45720" rIns="91440" bIns="45720" rtlCol="0" anchor="t">
            <a:noAutofit/>
          </a:bodyPr>
          <a:lstStyle/>
          <a:p>
            <a:pPr marL="0" indent="0">
              <a:lnSpc>
                <a:spcPct val="100000"/>
              </a:lnSpc>
              <a:spcBef>
                <a:spcPts val="1600"/>
              </a:spcBef>
              <a:buNone/>
            </a:pPr>
            <a:r>
              <a:rPr lang="en-US" sz="3200" dirty="0">
                <a:solidFill>
                  <a:schemeClr val="accent1"/>
                </a:solidFill>
                <a:latin typeface="Calibri" panose="020F0502020204030204" pitchFamily="34" charset="0"/>
                <a:cs typeface="Calibri" panose="020F0502020204030204" pitchFamily="34" charset="0"/>
              </a:rPr>
              <a:t>Compassionate listener and educator as pastoral </a:t>
            </a:r>
            <a:r>
              <a:rPr lang="en-US" sz="3200" b="1" dirty="0">
                <a:solidFill>
                  <a:schemeClr val="accent1"/>
                </a:solidFill>
                <a:latin typeface="Calibri" panose="020F0502020204030204" pitchFamily="34" charset="0"/>
                <a:cs typeface="Calibri" panose="020F0502020204030204" pitchFamily="34" charset="0"/>
              </a:rPr>
              <a:t>assistant </a:t>
            </a:r>
            <a:r>
              <a:rPr lang="en-US" sz="3200" dirty="0">
                <a:solidFill>
                  <a:schemeClr val="accent1"/>
                </a:solidFill>
                <a:latin typeface="Calibri" panose="020F0502020204030204" pitchFamily="34" charset="0"/>
                <a:cs typeface="Calibri" panose="020F0502020204030204" pitchFamily="34" charset="0"/>
              </a:rPr>
              <a:t>in </a:t>
            </a:r>
            <a:r>
              <a:rPr lang="en-US" sz="3200" dirty="0" err="1">
                <a:solidFill>
                  <a:schemeClr val="accent1"/>
                </a:solidFill>
                <a:latin typeface="Calibri" panose="020F0502020204030204" pitchFamily="34" charset="0"/>
                <a:cs typeface="Calibri" panose="020F0502020204030204" pitchFamily="34" charset="0"/>
              </a:rPr>
              <a:t>Beloeuil</a:t>
            </a:r>
            <a:endParaRPr lang="en-US" sz="3200" dirty="0">
              <a:solidFill>
                <a:schemeClr val="accent1"/>
              </a:solidFill>
              <a:latin typeface="Calibri" panose="020F0502020204030204" pitchFamily="34" charset="0"/>
              <a:cs typeface="Calibri" panose="020F0502020204030204" pitchFamily="34" charset="0"/>
            </a:endParaRPr>
          </a:p>
          <a:p>
            <a:pPr marL="0" indent="0">
              <a:lnSpc>
                <a:spcPct val="100000"/>
              </a:lnSpc>
              <a:spcBef>
                <a:spcPts val="1600"/>
              </a:spcBef>
              <a:buClr>
                <a:srgbClr val="E4DEF6"/>
              </a:buClr>
              <a:buNone/>
            </a:pPr>
            <a:r>
              <a:rPr lang="en-US" sz="3200" dirty="0">
                <a:solidFill>
                  <a:schemeClr val="accent1"/>
                </a:solidFill>
                <a:latin typeface="Calibri" panose="020F0502020204030204" pitchFamily="34" charset="0"/>
                <a:cs typeface="Calibri" panose="020F0502020204030204" pitchFamily="34" charset="0"/>
              </a:rPr>
              <a:t>Novice: </a:t>
            </a:r>
            <a:r>
              <a:rPr lang="en-US" sz="3200" b="1" dirty="0">
                <a:solidFill>
                  <a:schemeClr val="accent1"/>
                </a:solidFill>
                <a:latin typeface="Calibri" panose="020F0502020204030204" pitchFamily="34" charset="0"/>
                <a:cs typeface="Calibri" panose="020F0502020204030204" pitchFamily="34" charset="0"/>
              </a:rPr>
              <a:t>Portress</a:t>
            </a:r>
          </a:p>
          <a:p>
            <a:pPr marL="0" indent="0">
              <a:lnSpc>
                <a:spcPct val="100000"/>
              </a:lnSpc>
              <a:spcBef>
                <a:spcPts val="1600"/>
              </a:spcBef>
              <a:buClr>
                <a:srgbClr val="E4DEF6"/>
              </a:buClr>
              <a:buNone/>
            </a:pPr>
            <a:r>
              <a:rPr lang="en-US" sz="3200" dirty="0">
                <a:solidFill>
                  <a:schemeClr val="accent1"/>
                </a:solidFill>
                <a:latin typeface="Calibri" panose="020F0502020204030204" pitchFamily="34" charset="0"/>
                <a:cs typeface="Calibri" panose="020F0502020204030204" pitchFamily="34" charset="0"/>
              </a:rPr>
              <a:t>Vowed religious: </a:t>
            </a:r>
            <a:r>
              <a:rPr lang="en-US" sz="3200" b="1" dirty="0">
                <a:solidFill>
                  <a:schemeClr val="accent1"/>
                </a:solidFill>
                <a:latin typeface="Calibri" panose="020F0502020204030204" pitchFamily="34" charset="0"/>
                <a:cs typeface="Calibri" panose="020F0502020204030204" pitchFamily="34" charset="0"/>
              </a:rPr>
              <a:t>superior</a:t>
            </a:r>
            <a:r>
              <a:rPr lang="en-US" sz="3200" dirty="0">
                <a:solidFill>
                  <a:schemeClr val="accent1"/>
                </a:solidFill>
                <a:latin typeface="Calibri" panose="020F0502020204030204" pitchFamily="34" charset="0"/>
                <a:cs typeface="Calibri" panose="020F0502020204030204" pitchFamily="34" charset="0"/>
              </a:rPr>
              <a:t> of the congregation</a:t>
            </a:r>
          </a:p>
          <a:p>
            <a:pPr marL="0" indent="0">
              <a:lnSpc>
                <a:spcPct val="100000"/>
              </a:lnSpc>
              <a:spcBef>
                <a:spcPts val="1600"/>
              </a:spcBef>
              <a:buClr>
                <a:srgbClr val="E4DEF6"/>
              </a:buClr>
              <a:buNone/>
            </a:pPr>
            <a:r>
              <a:rPr lang="en-US" sz="3200" b="1" dirty="0">
                <a:solidFill>
                  <a:schemeClr val="accent1"/>
                </a:solidFill>
                <a:latin typeface="Calibri" panose="020F0502020204030204" pitchFamily="34" charset="0"/>
                <a:cs typeface="Calibri" panose="020F0502020204030204" pitchFamily="34" charset="0"/>
              </a:rPr>
              <a:t>Discernment</a:t>
            </a:r>
            <a:r>
              <a:rPr lang="en-US" sz="3200" dirty="0">
                <a:solidFill>
                  <a:schemeClr val="accent1"/>
                </a:solidFill>
                <a:latin typeface="Calibri" panose="020F0502020204030204" pitchFamily="34" charset="0"/>
                <a:cs typeface="Calibri" panose="020F0502020204030204" pitchFamily="34" charset="0"/>
              </a:rPr>
              <a:t> of spirits and  gifts in others</a:t>
            </a:r>
          </a:p>
          <a:p>
            <a:pPr marL="0" indent="0">
              <a:lnSpc>
                <a:spcPct val="100000"/>
              </a:lnSpc>
              <a:spcBef>
                <a:spcPts val="1600"/>
              </a:spcBef>
              <a:buClr>
                <a:srgbClr val="E4DEF6"/>
              </a:buClr>
              <a:buNone/>
            </a:pPr>
            <a:r>
              <a:rPr lang="en-US" sz="3200" dirty="0">
                <a:solidFill>
                  <a:schemeClr val="accent1"/>
                </a:solidFill>
                <a:latin typeface="Calibri" panose="020F0502020204030204" pitchFamily="34" charset="0"/>
                <a:cs typeface="Calibri" panose="020F0502020204030204" pitchFamily="34" charset="0"/>
              </a:rPr>
              <a:t>Letter </a:t>
            </a:r>
            <a:r>
              <a:rPr lang="en-US" sz="3200" b="1" dirty="0">
                <a:solidFill>
                  <a:schemeClr val="accent1"/>
                </a:solidFill>
                <a:latin typeface="Calibri" panose="020F0502020204030204" pitchFamily="34" charset="0"/>
                <a:cs typeface="Calibri" panose="020F0502020204030204" pitchFamily="34" charset="0"/>
              </a:rPr>
              <a:t>writing</a:t>
            </a:r>
          </a:p>
          <a:p>
            <a:pPr marL="0" indent="0">
              <a:lnSpc>
                <a:spcPct val="100000"/>
              </a:lnSpc>
              <a:spcBef>
                <a:spcPts val="1600"/>
              </a:spcBef>
              <a:buClr>
                <a:srgbClr val="E4DEF6"/>
              </a:buClr>
              <a:buNone/>
            </a:pPr>
            <a:r>
              <a:rPr lang="en-US" sz="3200" dirty="0">
                <a:solidFill>
                  <a:schemeClr val="accent1"/>
                </a:solidFill>
                <a:latin typeface="Calibri" panose="020F0502020204030204" pitchFamily="34" charset="0"/>
                <a:cs typeface="Calibri" panose="020F0502020204030204" pitchFamily="34" charset="0"/>
              </a:rPr>
              <a:t>Conciliator and collaborator</a:t>
            </a:r>
          </a:p>
          <a:p>
            <a:pPr indent="-457200">
              <a:lnSpc>
                <a:spcPct val="100000"/>
              </a:lnSpc>
              <a:buClr>
                <a:srgbClr val="E4DEF6"/>
              </a:buClr>
            </a:pPr>
            <a:endParaRPr lang="en-US" sz="3200" dirty="0">
              <a:solidFill>
                <a:srgbClr val="201449">
                  <a:alpha val="70000"/>
                </a:srgbClr>
              </a:solidFill>
              <a:latin typeface="Calibri" panose="020F0502020204030204" pitchFamily="34" charset="0"/>
              <a:cs typeface="Calibri" panose="020F0502020204030204" pitchFamily="34" charset="0"/>
            </a:endParaRPr>
          </a:p>
          <a:p>
            <a:pPr indent="-457200">
              <a:lnSpc>
                <a:spcPct val="100000"/>
              </a:lnSpc>
              <a:buClr>
                <a:srgbClr val="E4DEF6"/>
              </a:buClr>
            </a:pPr>
            <a:endParaRPr lang="en-US" sz="32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240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19BF-56F1-8C90-B2A1-86EC3DADB8A3}"/>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The quality of education in the school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under her leadership</a:t>
            </a:r>
          </a:p>
        </p:txBody>
      </p:sp>
      <p:sp>
        <p:nvSpPr>
          <p:cNvPr id="3" name="Content Placeholder 2">
            <a:extLst>
              <a:ext uri="{FF2B5EF4-FFF2-40B4-BE49-F238E27FC236}">
                <a16:creationId xmlns:a16="http://schemas.microsoft.com/office/drawing/2014/main" id="{154F25C4-C1F8-8ABF-C29D-1DACB7A724C9}"/>
              </a:ext>
            </a:extLst>
          </p:cNvPr>
          <p:cNvSpPr>
            <a:spLocks noGrp="1"/>
          </p:cNvSpPr>
          <p:nvPr>
            <p:ph idx="1"/>
          </p:nvPr>
        </p:nvSpPr>
        <p:spPr>
          <a:xfrm>
            <a:off x="838200" y="1997844"/>
            <a:ext cx="10515600" cy="4179119"/>
          </a:xfrm>
        </p:spPr>
        <p:txBody>
          <a:bodyPr vert="horz" lIns="91440" tIns="45720" rIns="91440" bIns="45720" rtlCol="0" anchor="t">
            <a:noAutofit/>
          </a:bodyPr>
          <a:lstStyle/>
          <a:p>
            <a:pPr marL="0" indent="0">
              <a:lnSpc>
                <a:spcPct val="100000"/>
              </a:lnSpc>
              <a:spcBef>
                <a:spcPts val="1800"/>
              </a:spcBef>
              <a:buNone/>
            </a:pPr>
            <a:r>
              <a:rPr lang="en-US" sz="2600" b="1" dirty="0">
                <a:solidFill>
                  <a:srgbClr val="201449">
                    <a:alpha val="70000"/>
                  </a:srgbClr>
                </a:solidFill>
                <a:latin typeface="Calibri" panose="020F0502020204030204" pitchFamily="34" charset="0"/>
                <a:cs typeface="Calibri" panose="020F0502020204030204" pitchFamily="34" charset="0"/>
              </a:rPr>
              <a:t>Eulalie</a:t>
            </a:r>
            <a:r>
              <a:rPr lang="en-US" sz="2600" dirty="0">
                <a:solidFill>
                  <a:srgbClr val="201449">
                    <a:alpha val="70000"/>
                  </a:srgbClr>
                </a:solidFill>
                <a:latin typeface="Calibri" panose="020F0502020204030204" pitchFamily="34" charset="0"/>
                <a:cs typeface="Calibri" panose="020F0502020204030204" pitchFamily="34" charset="0"/>
              </a:rPr>
              <a:t> – Maire-Rose: the values and atmosphere in the school: </a:t>
            </a:r>
            <a:br>
              <a:rPr lang="en-US" sz="2600" dirty="0">
                <a:solidFill>
                  <a:srgbClr val="201449">
                    <a:alpha val="70000"/>
                  </a:srgbClr>
                </a:solidFill>
                <a:latin typeface="Calibri" panose="020F0502020204030204" pitchFamily="34" charset="0"/>
                <a:cs typeface="Calibri" panose="020F0502020204030204" pitchFamily="34" charset="0"/>
              </a:rPr>
            </a:br>
            <a:r>
              <a:rPr lang="en-US" sz="2600" dirty="0">
                <a:solidFill>
                  <a:srgbClr val="201449">
                    <a:alpha val="70000"/>
                  </a:srgbClr>
                </a:solidFill>
                <a:latin typeface="Calibri" panose="020F0502020204030204" pitchFamily="34" charset="0"/>
                <a:cs typeface="Calibri" panose="020F0502020204030204" pitchFamily="34" charset="0"/>
              </a:rPr>
              <a:t>(place of prayer, the arts, recreation, courtesy, kindness,  nature walks, gardening etc.</a:t>
            </a:r>
          </a:p>
          <a:p>
            <a:pPr marL="0" indent="0">
              <a:lnSpc>
                <a:spcPct val="100000"/>
              </a:lnSpc>
              <a:spcBef>
                <a:spcPts val="1800"/>
              </a:spcBef>
              <a:buClr>
                <a:srgbClr val="E4DEF6"/>
              </a:buClr>
              <a:buNone/>
            </a:pPr>
            <a:r>
              <a:rPr lang="en-US" sz="2600" b="1" dirty="0" err="1">
                <a:solidFill>
                  <a:srgbClr val="201449">
                    <a:alpha val="70000"/>
                  </a:srgbClr>
                </a:solidFill>
                <a:latin typeface="Calibri" panose="020F0502020204030204" pitchFamily="34" charset="0"/>
                <a:cs typeface="Calibri" panose="020F0502020204030204" pitchFamily="34" charset="0"/>
              </a:rPr>
              <a:t>Melodie</a:t>
            </a:r>
            <a:r>
              <a:rPr lang="en-US" sz="2600" dirty="0">
                <a:solidFill>
                  <a:srgbClr val="201449">
                    <a:alpha val="70000"/>
                  </a:srgbClr>
                </a:solidFill>
                <a:latin typeface="Calibri" panose="020F0502020204030204" pitchFamily="34" charset="0"/>
                <a:cs typeface="Calibri" panose="020F0502020204030204" pitchFamily="34" charset="0"/>
              </a:rPr>
              <a:t> – Marie-Agnes in the arts and direction of the house</a:t>
            </a:r>
          </a:p>
          <a:p>
            <a:pPr marL="0" indent="0">
              <a:lnSpc>
                <a:spcPct val="100000"/>
              </a:lnSpc>
              <a:spcBef>
                <a:spcPts val="1800"/>
              </a:spcBef>
              <a:buClr>
                <a:srgbClr val="E4DEF6"/>
              </a:buClr>
              <a:buNone/>
            </a:pPr>
            <a:r>
              <a:rPr lang="en-US" sz="2600" b="1" dirty="0">
                <a:solidFill>
                  <a:srgbClr val="201449">
                    <a:alpha val="70000"/>
                  </a:srgbClr>
                </a:solidFill>
                <a:latin typeface="Calibri" panose="020F0502020204030204" pitchFamily="34" charset="0"/>
                <a:ea typeface="+mn-lt"/>
                <a:cs typeface="Calibri" panose="020F0502020204030204" pitchFamily="34" charset="0"/>
              </a:rPr>
              <a:t>Henriette</a:t>
            </a:r>
            <a:r>
              <a:rPr lang="en-US" sz="2600" dirty="0">
                <a:solidFill>
                  <a:srgbClr val="201449">
                    <a:alpha val="70000"/>
                  </a:srgbClr>
                </a:solidFill>
                <a:latin typeface="Calibri" panose="020F0502020204030204" pitchFamily="34" charset="0"/>
                <a:ea typeface="+mn-lt"/>
                <a:cs typeface="Calibri" panose="020F0502020204030204" pitchFamily="34" charset="0"/>
              </a:rPr>
              <a:t> – organization and direction of the school</a:t>
            </a:r>
            <a:endParaRPr lang="en-US" sz="2600" dirty="0">
              <a:solidFill>
                <a:srgbClr val="201449">
                  <a:alpha val="70000"/>
                </a:srgbClr>
              </a:solidFill>
              <a:latin typeface="Calibri" panose="020F0502020204030204" pitchFamily="34" charset="0"/>
              <a:cs typeface="Calibri" panose="020F0502020204030204" pitchFamily="34" charset="0"/>
            </a:endParaRPr>
          </a:p>
          <a:p>
            <a:pPr marL="0" indent="0">
              <a:lnSpc>
                <a:spcPct val="100000"/>
              </a:lnSpc>
              <a:spcBef>
                <a:spcPts val="1800"/>
              </a:spcBef>
              <a:buClr>
                <a:srgbClr val="E4DEF6"/>
              </a:buClr>
              <a:buNone/>
            </a:pPr>
            <a:r>
              <a:rPr lang="en-US" sz="2600" b="1" dirty="0">
                <a:solidFill>
                  <a:srgbClr val="201449">
                    <a:alpha val="70000"/>
                  </a:srgbClr>
                </a:solidFill>
                <a:latin typeface="Calibri" panose="020F0502020204030204" pitchFamily="34" charset="0"/>
                <a:cs typeface="Calibri" panose="020F0502020204030204" pitchFamily="34" charset="0"/>
              </a:rPr>
              <a:t>Salome</a:t>
            </a:r>
            <a:r>
              <a:rPr lang="en-US" sz="2600" dirty="0">
                <a:solidFill>
                  <a:srgbClr val="201449">
                    <a:alpha val="70000"/>
                  </a:srgbClr>
                </a:solidFill>
                <a:latin typeface="Calibri" panose="020F0502020204030204" pitchFamily="34" charset="0"/>
                <a:cs typeface="Calibri" panose="020F0502020204030204" pitchFamily="34" charset="0"/>
              </a:rPr>
              <a:t> – Teresa of Jesus business with heart for mission</a:t>
            </a:r>
            <a:endParaRPr lang="en-US" sz="2600" dirty="0">
              <a:latin typeface="Calibri" panose="020F0502020204030204" pitchFamily="34" charset="0"/>
              <a:cs typeface="Calibri" panose="020F0502020204030204" pitchFamily="34" charset="0"/>
            </a:endParaRPr>
          </a:p>
          <a:p>
            <a:pPr marL="0" indent="0">
              <a:lnSpc>
                <a:spcPct val="100000"/>
              </a:lnSpc>
              <a:spcBef>
                <a:spcPts val="1800"/>
              </a:spcBef>
              <a:buClr>
                <a:srgbClr val="E4DEF6"/>
              </a:buClr>
              <a:buNone/>
            </a:pPr>
            <a:r>
              <a:rPr lang="en-US" sz="2600" b="1" dirty="0" err="1">
                <a:solidFill>
                  <a:srgbClr val="201449">
                    <a:alpha val="70000"/>
                  </a:srgbClr>
                </a:solidFill>
                <a:latin typeface="Calibri" panose="020F0502020204030204" pitchFamily="34" charset="0"/>
                <a:cs typeface="Calibri" panose="020F0502020204030204" pitchFamily="34" charset="0"/>
              </a:rPr>
              <a:t>Hedwidge</a:t>
            </a:r>
            <a:r>
              <a:rPr lang="en-US" sz="2600" dirty="0">
                <a:solidFill>
                  <a:srgbClr val="201449">
                    <a:alpha val="70000"/>
                  </a:srgbClr>
                </a:solidFill>
                <a:latin typeface="Calibri" panose="020F0502020204030204" pitchFamily="34" charset="0"/>
                <a:cs typeface="Calibri" panose="020F0502020204030204" pitchFamily="34" charset="0"/>
              </a:rPr>
              <a:t>  - Veronica of the Crucifix </a:t>
            </a:r>
            <a:r>
              <a:rPr lang="en-US" sz="2600" dirty="0">
                <a:solidFill>
                  <a:srgbClr val="201449"/>
                </a:solidFill>
                <a:latin typeface="Calibri" panose="020F0502020204030204" pitchFamily="34" charset="0"/>
                <a:ea typeface="+mn-lt"/>
                <a:cs typeface="Calibri" panose="020F0502020204030204" pitchFamily="34" charset="0"/>
              </a:rPr>
              <a:t>in designing curriculum, books, etc.</a:t>
            </a:r>
            <a:endParaRPr lang="en-US" sz="2600" dirty="0">
              <a:latin typeface="Calibri" panose="020F0502020204030204" pitchFamily="34" charset="0"/>
              <a:ea typeface="+mn-lt"/>
              <a:cs typeface="Calibri" panose="020F0502020204030204" pitchFamily="34" charset="0"/>
            </a:endParaRPr>
          </a:p>
        </p:txBody>
      </p:sp>
    </p:spTree>
    <p:extLst>
      <p:ext uri="{BB962C8B-B14F-4D97-AF65-F5344CB8AC3E}">
        <p14:creationId xmlns:p14="http://schemas.microsoft.com/office/powerpoint/2010/main" val="2824260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9B36E71-93BD-4984-AC9C-CC9FB9CC0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ame 9">
            <a:extLst>
              <a:ext uri="{FF2B5EF4-FFF2-40B4-BE49-F238E27FC236}">
                <a16:creationId xmlns:a16="http://schemas.microsoft.com/office/drawing/2014/main" id="{1566AC62-7AC7-4ED5-A03D-E28AC560E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8A0DAA-CC72-4329-C51E-62A50C1AEB11}"/>
              </a:ext>
            </a:extLst>
          </p:cNvPr>
          <p:cNvSpPr>
            <a:spLocks noGrp="1"/>
          </p:cNvSpPr>
          <p:nvPr>
            <p:ph type="title"/>
          </p:nvPr>
        </p:nvSpPr>
        <p:spPr>
          <a:xfrm>
            <a:off x="838200" y="857250"/>
            <a:ext cx="3805687" cy="5143499"/>
          </a:xfrm>
        </p:spPr>
        <p:txBody>
          <a:bodyPr anchor="ctr">
            <a:normAutofit/>
          </a:bodyPr>
          <a:lstStyle/>
          <a:p>
            <a:r>
              <a:rPr lang="en-US" sz="4000" b="1" dirty="0">
                <a:gradFill flip="none" rotWithShape="1">
                  <a:gsLst>
                    <a:gs pos="0">
                      <a:schemeClr val="accent5">
                        <a:alpha val="70000"/>
                      </a:schemeClr>
                    </a:gs>
                    <a:gs pos="100000">
                      <a:schemeClr val="accent1">
                        <a:alpha val="70000"/>
                      </a:schemeClr>
                    </a:gs>
                  </a:gsLst>
                  <a:lin ang="0" scaled="1"/>
                  <a:tileRect/>
                </a:gradFill>
                <a:latin typeface="Calibri" panose="020F0502020204030204" pitchFamily="34" charset="0"/>
                <a:cs typeface="Calibri" panose="020F0502020204030204" pitchFamily="34" charset="0"/>
              </a:rPr>
              <a:t>Historical and social events leading to the foundation</a:t>
            </a:r>
          </a:p>
        </p:txBody>
      </p:sp>
      <p:sp>
        <p:nvSpPr>
          <p:cNvPr id="3" name="Content Placeholder 2">
            <a:extLst>
              <a:ext uri="{FF2B5EF4-FFF2-40B4-BE49-F238E27FC236}">
                <a16:creationId xmlns:a16="http://schemas.microsoft.com/office/drawing/2014/main" id="{C807623A-ACE1-ACBA-0B7F-83376D21444E}"/>
              </a:ext>
            </a:extLst>
          </p:cNvPr>
          <p:cNvSpPr>
            <a:spLocks noGrp="1"/>
          </p:cNvSpPr>
          <p:nvPr>
            <p:ph idx="1"/>
          </p:nvPr>
        </p:nvSpPr>
        <p:spPr>
          <a:xfrm>
            <a:off x="4502352" y="443963"/>
            <a:ext cx="7109752" cy="5957160"/>
          </a:xfrm>
        </p:spPr>
        <p:txBody>
          <a:bodyPr vert="horz" lIns="91440" tIns="45720" rIns="91440" bIns="45720" rtlCol="0" anchor="ctr">
            <a:noAutofit/>
          </a:bodyPr>
          <a:lstStyle/>
          <a:p>
            <a:pPr marL="0" indent="0">
              <a:lnSpc>
                <a:spcPct val="100000"/>
              </a:lnSpc>
              <a:spcBef>
                <a:spcPts val="1800"/>
              </a:spcBef>
              <a:buNone/>
            </a:pPr>
            <a:r>
              <a:rPr lang="en-US" dirty="0">
                <a:solidFill>
                  <a:schemeClr val="tx1"/>
                </a:solidFill>
                <a:latin typeface="Calibri" panose="020F0502020204030204" pitchFamily="34" charset="0"/>
                <a:cs typeface="Calibri" panose="020F0502020204030204" pitchFamily="34" charset="0"/>
              </a:rPr>
              <a:t>Armed rebellion against the English, anti-clericalism: church seen as upholders of the "status quo"</a:t>
            </a:r>
          </a:p>
          <a:p>
            <a:pPr marL="0" indent="0">
              <a:lnSpc>
                <a:spcPct val="100000"/>
              </a:lnSpc>
              <a:spcBef>
                <a:spcPts val="1800"/>
              </a:spcBef>
              <a:buClr>
                <a:srgbClr val="E4DEF6"/>
              </a:buClr>
              <a:buNone/>
            </a:pPr>
            <a:r>
              <a:rPr lang="en-US" dirty="0">
                <a:solidFill>
                  <a:schemeClr val="tx1"/>
                </a:solidFill>
                <a:latin typeface="Calibri" panose="020F0502020204030204" pitchFamily="34" charset="0"/>
                <a:cs typeface="Calibri" panose="020F0502020204030204" pitchFamily="34" charset="0"/>
              </a:rPr>
              <a:t>Arrival of Bishop Bourget in Montreal, then the Oblates of Mary-Immaculate</a:t>
            </a:r>
          </a:p>
          <a:p>
            <a:pPr marL="0" indent="0">
              <a:lnSpc>
                <a:spcPct val="100000"/>
              </a:lnSpc>
              <a:spcBef>
                <a:spcPts val="1800"/>
              </a:spcBef>
              <a:buClr>
                <a:srgbClr val="E4DEF6"/>
              </a:buClr>
              <a:buNone/>
            </a:pPr>
            <a:r>
              <a:rPr lang="en-US" dirty="0">
                <a:solidFill>
                  <a:schemeClr val="tx1"/>
                </a:solidFill>
                <a:latin typeface="Calibri" panose="020F0502020204030204" pitchFamily="34" charset="0"/>
                <a:cs typeface="Calibri" panose="020F0502020204030204" pitchFamily="34" charset="0"/>
              </a:rPr>
              <a:t>Protestant Evangelical movement in Montreal and surrounding country-side.</a:t>
            </a:r>
          </a:p>
          <a:p>
            <a:pPr marL="0" indent="0">
              <a:lnSpc>
                <a:spcPct val="100000"/>
              </a:lnSpc>
              <a:spcBef>
                <a:spcPts val="1800"/>
              </a:spcBef>
              <a:buClr>
                <a:srgbClr val="E4DEF6"/>
              </a:buClr>
              <a:buNone/>
            </a:pPr>
            <a:r>
              <a:rPr lang="en-US" dirty="0">
                <a:solidFill>
                  <a:schemeClr val="tx1"/>
                </a:solidFill>
                <a:latin typeface="Calibri" panose="020F0502020204030204" pitchFamily="34" charset="0"/>
                <a:cs typeface="Calibri" panose="020F0502020204030204" pitchFamily="34" charset="0"/>
              </a:rPr>
              <a:t>The temperance movement, very successful.  The bishop invited the Holy Cross, Sacred Heart and the Oblates to promote it.</a:t>
            </a:r>
          </a:p>
        </p:txBody>
      </p:sp>
    </p:spTree>
    <p:extLst>
      <p:ext uri="{BB962C8B-B14F-4D97-AF65-F5344CB8AC3E}">
        <p14:creationId xmlns:p14="http://schemas.microsoft.com/office/powerpoint/2010/main" val="2774109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97E5F5-9E68-62E5-3461-ECDAC7B144BC}"/>
              </a:ext>
            </a:extLst>
          </p:cNvPr>
          <p:cNvSpPr>
            <a:spLocks noGrp="1"/>
          </p:cNvSpPr>
          <p:nvPr>
            <p:ph idx="1"/>
          </p:nvPr>
        </p:nvSpPr>
        <p:spPr>
          <a:xfrm>
            <a:off x="838200" y="942205"/>
            <a:ext cx="10515600" cy="5234758"/>
          </a:xfrm>
        </p:spPr>
        <p:txBody>
          <a:bodyPr vert="horz" lIns="91440" tIns="45720" rIns="91440" bIns="45720" rtlCol="0" anchor="t">
            <a:normAutofit/>
          </a:bodyPr>
          <a:lstStyle/>
          <a:p>
            <a:pPr marL="0" indent="0">
              <a:lnSpc>
                <a:spcPct val="100000"/>
              </a:lnSpc>
              <a:spcBef>
                <a:spcPts val="1800"/>
              </a:spcBef>
              <a:buNone/>
            </a:pPr>
            <a:r>
              <a:rPr lang="en-US" sz="3200" dirty="0">
                <a:solidFill>
                  <a:srgbClr val="201449">
                    <a:alpha val="70000"/>
                  </a:srgbClr>
                </a:solidFill>
                <a:latin typeface="Calibri" panose="020F0502020204030204" pitchFamily="34" charset="0"/>
                <a:cs typeface="Calibri" panose="020F0502020204030204" pitchFamily="34" charset="0"/>
              </a:rPr>
              <a:t>The publication of a Roman Catholic bulletin to counteract the evangelical propaganda</a:t>
            </a:r>
          </a:p>
          <a:p>
            <a:pPr marL="0" indent="0">
              <a:lnSpc>
                <a:spcPct val="100000"/>
              </a:lnSpc>
              <a:spcBef>
                <a:spcPts val="1800"/>
              </a:spcBef>
              <a:buClr>
                <a:srgbClr val="E4DEF6"/>
              </a:buClr>
              <a:buNone/>
            </a:pPr>
            <a:r>
              <a:rPr lang="en-US" sz="3200" dirty="0">
                <a:solidFill>
                  <a:srgbClr val="201449">
                    <a:alpha val="70000"/>
                  </a:srgbClr>
                </a:solidFill>
                <a:latin typeface="Calibri" panose="020F0502020204030204" pitchFamily="34" charset="0"/>
                <a:cs typeface="Calibri" panose="020F0502020204030204" pitchFamily="34" charset="0"/>
              </a:rPr>
              <a:t>The government of Canada encouraging each town to have its own school.  The bishop requesting each parish to have its own school. Eulalie Durocher shared this dream, especially for disadvantaged girls in the county villages.</a:t>
            </a:r>
          </a:p>
          <a:p>
            <a:pPr marL="0" indent="0">
              <a:lnSpc>
                <a:spcPct val="100000"/>
              </a:lnSpc>
              <a:spcBef>
                <a:spcPts val="1800"/>
              </a:spcBef>
              <a:buClr>
                <a:srgbClr val="E4DEF6"/>
              </a:buClr>
              <a:buNone/>
            </a:pPr>
            <a:r>
              <a:rPr lang="en-US" sz="3200" dirty="0">
                <a:solidFill>
                  <a:srgbClr val="201449">
                    <a:alpha val="70000"/>
                  </a:srgbClr>
                </a:solidFill>
                <a:latin typeface="Calibri" panose="020F0502020204030204" pitchFamily="34" charset="0"/>
                <a:cs typeface="Calibri" panose="020F0502020204030204" pitchFamily="34" charset="0"/>
              </a:rPr>
              <a:t>Helping found a religious congregation became popular among young girls, lots of candidates.</a:t>
            </a:r>
          </a:p>
        </p:txBody>
      </p:sp>
    </p:spTree>
    <p:extLst>
      <p:ext uri="{BB962C8B-B14F-4D97-AF65-F5344CB8AC3E}">
        <p14:creationId xmlns:p14="http://schemas.microsoft.com/office/powerpoint/2010/main" val="124682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335320-DAB4-1CE9-8220-AE2988753B81}"/>
              </a:ext>
            </a:extLst>
          </p:cNvPr>
          <p:cNvSpPr>
            <a:spLocks noGrp="1"/>
          </p:cNvSpPr>
          <p:nvPr>
            <p:ph idx="1"/>
          </p:nvPr>
        </p:nvSpPr>
        <p:spPr>
          <a:xfrm>
            <a:off x="838200" y="884695"/>
            <a:ext cx="10515600" cy="5292268"/>
          </a:xfrm>
        </p:spPr>
        <p:txBody>
          <a:bodyPr vert="horz" lIns="91440" tIns="45720" rIns="91440" bIns="45720" rtlCol="0" anchor="t">
            <a:normAutofit/>
          </a:bodyPr>
          <a:lstStyle/>
          <a:p>
            <a:pPr marL="228600" indent="0">
              <a:spcBef>
                <a:spcPts val="1800"/>
              </a:spcBef>
              <a:buNone/>
            </a:pPr>
            <a:r>
              <a:rPr lang="en-US" sz="3200" dirty="0">
                <a:solidFill>
                  <a:srgbClr val="201449">
                    <a:alpha val="70000"/>
                  </a:srgbClr>
                </a:solidFill>
                <a:latin typeface="Calibri" panose="020F0502020204030204" pitchFamily="34" charset="0"/>
                <a:cs typeface="Calibri" panose="020F0502020204030204" pitchFamily="34" charset="0"/>
              </a:rPr>
              <a:t>The bishop's interest in every detail of the foundation</a:t>
            </a:r>
          </a:p>
          <a:p>
            <a:pPr marL="228600" indent="0">
              <a:spcBef>
                <a:spcPts val="1800"/>
              </a:spcBef>
              <a:buClr>
                <a:srgbClr val="E4DEF6"/>
              </a:buClr>
              <a:buNone/>
            </a:pPr>
            <a:r>
              <a:rPr lang="en-US" sz="3200" dirty="0">
                <a:solidFill>
                  <a:srgbClr val="201449">
                    <a:alpha val="70000"/>
                  </a:srgbClr>
                </a:solidFill>
                <a:latin typeface="Calibri" panose="020F0502020204030204" pitchFamily="34" charset="0"/>
                <a:cs typeface="Calibri" panose="020F0502020204030204" pitchFamily="34" charset="0"/>
              </a:rPr>
              <a:t>The refusal of the Sisters of the Holy Names of Jesus and Mary to cross over to Canada from France.</a:t>
            </a:r>
          </a:p>
          <a:p>
            <a:pPr marL="228600" indent="0">
              <a:spcBef>
                <a:spcPts val="1800"/>
              </a:spcBef>
              <a:buClr>
                <a:srgbClr val="E4DEF6"/>
              </a:buClr>
              <a:buNone/>
            </a:pPr>
            <a:r>
              <a:rPr lang="en-US" sz="3200" dirty="0">
                <a:solidFill>
                  <a:srgbClr val="201449">
                    <a:alpha val="70000"/>
                  </a:srgbClr>
                </a:solidFill>
                <a:latin typeface="Calibri" panose="020F0502020204030204" pitchFamily="34" charset="0"/>
                <a:cs typeface="Calibri" panose="020F0502020204030204" pitchFamily="34" charset="0"/>
              </a:rPr>
              <a:t>Eulalie did not have the encouragement of her family and founded the congregation out of obedience to two bishops and her own interior discernment that it was the will of God.</a:t>
            </a:r>
          </a:p>
        </p:txBody>
      </p:sp>
    </p:spTree>
    <p:extLst>
      <p:ext uri="{BB962C8B-B14F-4D97-AF65-F5344CB8AC3E}">
        <p14:creationId xmlns:p14="http://schemas.microsoft.com/office/powerpoint/2010/main" val="953650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descr="Foto en blanco y negro de un hombre en una pantalla&#10;&#10;Descripción generada automáticamente">
            <a:extLst>
              <a:ext uri="{FF2B5EF4-FFF2-40B4-BE49-F238E27FC236}">
                <a16:creationId xmlns:a16="http://schemas.microsoft.com/office/drawing/2014/main" id="{980927C0-E105-27C2-5C03-6CA2528BBDB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66970" y="1195980"/>
            <a:ext cx="2674372" cy="4077811"/>
          </a:xfrm>
        </p:spPr>
      </p:pic>
      <p:sp>
        <p:nvSpPr>
          <p:cNvPr id="4" name="Text Placeholder 3">
            <a:extLst>
              <a:ext uri="{FF2B5EF4-FFF2-40B4-BE49-F238E27FC236}">
                <a16:creationId xmlns:a16="http://schemas.microsoft.com/office/drawing/2014/main" id="{EF9BEA11-A2BE-A580-FF9B-E3F11AB3DE25}"/>
              </a:ext>
            </a:extLst>
          </p:cNvPr>
          <p:cNvSpPr>
            <a:spLocks noGrp="1"/>
          </p:cNvSpPr>
          <p:nvPr>
            <p:ph type="body" sz="half" idx="2"/>
          </p:nvPr>
        </p:nvSpPr>
        <p:spPr>
          <a:xfrm>
            <a:off x="754743" y="1498745"/>
            <a:ext cx="4302944" cy="4238549"/>
          </a:xfrm>
        </p:spPr>
        <p:txBody>
          <a:bodyPr>
            <a:normAutofit lnSpcReduction="10000"/>
          </a:bodyPr>
          <a:lstStyle/>
          <a:p>
            <a:pPr marL="514350" indent="-514350">
              <a:buFont typeface="+mj-lt"/>
              <a:buAutoNum type="arabicPeriod"/>
            </a:pPr>
            <a:r>
              <a:rPr lang="en-US" sz="3200" dirty="0">
                <a:latin typeface="Calibri" panose="020F0502020204030204" pitchFamily="34" charset="0"/>
                <a:ea typeface="+mn-lt"/>
                <a:cs typeface="Calibri" panose="020F0502020204030204" pitchFamily="34" charset="0"/>
              </a:rPr>
              <a:t>The two bishops </a:t>
            </a:r>
            <a:r>
              <a:rPr lang="en-US" sz="3200" b="1" dirty="0">
                <a:latin typeface="Calibri" panose="020F0502020204030204" pitchFamily="34" charset="0"/>
                <a:ea typeface="+mn-lt"/>
                <a:cs typeface="Calibri" panose="020F0502020204030204" pitchFamily="34" charset="0"/>
              </a:rPr>
              <a:t>Ignace Bourget </a:t>
            </a:r>
            <a:r>
              <a:rPr lang="en-US" sz="3200" dirty="0">
                <a:latin typeface="Calibri" panose="020F0502020204030204" pitchFamily="34" charset="0"/>
                <a:ea typeface="+mn-lt"/>
                <a:cs typeface="Calibri" panose="020F0502020204030204" pitchFamily="34" charset="0"/>
              </a:rPr>
              <a:t>in Montreal and </a:t>
            </a:r>
            <a:r>
              <a:rPr lang="en-US" sz="3200" b="1" dirty="0">
                <a:latin typeface="Calibri" panose="020F0502020204030204" pitchFamily="34" charset="0"/>
                <a:ea typeface="+mn-lt"/>
                <a:cs typeface="Calibri" panose="020F0502020204030204" pitchFamily="34" charset="0"/>
              </a:rPr>
              <a:t>Eugene De </a:t>
            </a:r>
            <a:r>
              <a:rPr lang="en-US" sz="3200" b="1" dirty="0" err="1">
                <a:latin typeface="Calibri" panose="020F0502020204030204" pitchFamily="34" charset="0"/>
                <a:ea typeface="+mn-lt"/>
                <a:cs typeface="Calibri" panose="020F0502020204030204" pitchFamily="34" charset="0"/>
              </a:rPr>
              <a:t>Mazenod</a:t>
            </a:r>
            <a:r>
              <a:rPr lang="en-US" sz="3200" b="1" dirty="0">
                <a:latin typeface="Calibri" panose="020F0502020204030204" pitchFamily="34" charset="0"/>
                <a:ea typeface="+mn-lt"/>
                <a:cs typeface="Calibri" panose="020F0502020204030204" pitchFamily="34" charset="0"/>
              </a:rPr>
              <a:t> of </a:t>
            </a:r>
            <a:r>
              <a:rPr lang="en-US" sz="3200" dirty="0">
                <a:latin typeface="Calibri" panose="020F0502020204030204" pitchFamily="34" charset="0"/>
                <a:ea typeface="+mn-lt"/>
                <a:cs typeface="Calibri" panose="020F0502020204030204" pitchFamily="34" charset="0"/>
              </a:rPr>
              <a:t>Marseilles, both asking the three women to found a congregation. </a:t>
            </a:r>
            <a:endParaRPr lang="en-US" sz="3200" dirty="0">
              <a:solidFill>
                <a:srgbClr val="201449">
                  <a:alpha val="70000"/>
                </a:srgbClr>
              </a:solidFill>
              <a:latin typeface="Calibri" panose="020F0502020204030204" pitchFamily="34" charset="0"/>
              <a:cs typeface="Calibri" panose="020F0502020204030204" pitchFamily="34" charset="0"/>
            </a:endParaRPr>
          </a:p>
          <a:p>
            <a:endParaRPr lang="en-CA" sz="3200" dirty="0">
              <a:latin typeface="Calibri" panose="020F0502020204030204" pitchFamily="34" charset="0"/>
              <a:cs typeface="Calibri" panose="020F0502020204030204" pitchFamily="34" charset="0"/>
            </a:endParaRPr>
          </a:p>
        </p:txBody>
      </p:sp>
      <p:pic>
        <p:nvPicPr>
          <p:cNvPr id="8" name="Imagen 7" descr="Una foto de una persona&#10;&#10;Descripción generada automáticamente">
            <a:extLst>
              <a:ext uri="{FF2B5EF4-FFF2-40B4-BE49-F238E27FC236}">
                <a16:creationId xmlns:a16="http://schemas.microsoft.com/office/drawing/2014/main" id="{ADF4D87B-E91B-3F40-27B1-BE5C79D3247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06" t="21195" r="8281" b="2343"/>
          <a:stretch/>
        </p:blipFill>
        <p:spPr>
          <a:xfrm>
            <a:off x="8350625" y="1190700"/>
            <a:ext cx="2774176" cy="3992491"/>
          </a:xfrm>
          <a:prstGeom prst="rect">
            <a:avLst/>
          </a:prstGeom>
        </p:spPr>
      </p:pic>
    </p:spTree>
    <p:extLst>
      <p:ext uri="{BB962C8B-B14F-4D97-AF65-F5344CB8AC3E}">
        <p14:creationId xmlns:p14="http://schemas.microsoft.com/office/powerpoint/2010/main" val="2653262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A03B-38A8-6C57-75A9-4AA19CEBCEE8}"/>
              </a:ext>
            </a:extLst>
          </p:cNvPr>
          <p:cNvSpPr>
            <a:spLocks noGrp="1"/>
          </p:cNvSpPr>
          <p:nvPr>
            <p:ph type="title"/>
          </p:nvPr>
        </p:nvSpPr>
        <p:spPr>
          <a:xfrm>
            <a:off x="838200" y="681037"/>
            <a:ext cx="10515600" cy="879865"/>
          </a:xfrm>
        </p:spPr>
        <p:txBody>
          <a:bodyPr>
            <a:normAutofit/>
          </a:bodyPr>
          <a:lstStyle/>
          <a:p>
            <a:r>
              <a:rPr lang="en-US" sz="4000" b="1" dirty="0">
                <a:latin typeface="Calibri" panose="020F0502020204030204" pitchFamily="34" charset="0"/>
                <a:cs typeface="Calibri" panose="020F0502020204030204" pitchFamily="34" charset="0"/>
              </a:rPr>
              <a:t>The foundation</a:t>
            </a:r>
          </a:p>
        </p:txBody>
      </p:sp>
      <p:sp>
        <p:nvSpPr>
          <p:cNvPr id="3" name="Content Placeholder 2">
            <a:extLst>
              <a:ext uri="{FF2B5EF4-FFF2-40B4-BE49-F238E27FC236}">
                <a16:creationId xmlns:a16="http://schemas.microsoft.com/office/drawing/2014/main" id="{9291BEF3-3FC8-F7BF-D7B9-889F5F26D826}"/>
              </a:ext>
            </a:extLst>
          </p:cNvPr>
          <p:cNvSpPr>
            <a:spLocks noGrp="1"/>
          </p:cNvSpPr>
          <p:nvPr>
            <p:ph idx="1"/>
          </p:nvPr>
        </p:nvSpPr>
        <p:spPr>
          <a:xfrm>
            <a:off x="681037" y="2103267"/>
            <a:ext cx="9798277" cy="4630909"/>
          </a:xfrm>
        </p:spPr>
        <p:txBody>
          <a:bodyPr vert="horz" lIns="91440" tIns="45720" rIns="91440" bIns="45720" rtlCol="0" anchor="t">
            <a:normAutofit/>
          </a:bodyPr>
          <a:lstStyle/>
          <a:p>
            <a:pPr marL="971550" indent="-685800">
              <a:buClr>
                <a:srgbClr val="E4DEF6"/>
              </a:buClr>
              <a:buFont typeface="+mj-lt"/>
              <a:buAutoNum type="arabicPeriod" startAt="2"/>
            </a:pPr>
            <a:r>
              <a:rPr lang="en-US" sz="3200" dirty="0">
                <a:latin typeface="Calibri" panose="020F0502020204030204" pitchFamily="34" charset="0"/>
                <a:ea typeface="+mn-lt"/>
                <a:cs typeface="Calibri" panose="020F0502020204030204" pitchFamily="34" charset="0"/>
              </a:rPr>
              <a:t>The letter to </a:t>
            </a:r>
            <a:r>
              <a:rPr lang="en-US" sz="3200" dirty="0" err="1">
                <a:latin typeface="Calibri" panose="020F0502020204030204" pitchFamily="34" charset="0"/>
                <a:ea typeface="+mn-lt"/>
                <a:cs typeface="Calibri" panose="020F0502020204030204" pitchFamily="34" charset="0"/>
              </a:rPr>
              <a:t>Melodie</a:t>
            </a:r>
            <a:r>
              <a:rPr lang="en-US" sz="3200" dirty="0">
                <a:latin typeface="Calibri" panose="020F0502020204030204" pitchFamily="34" charset="0"/>
                <a:ea typeface="+mn-lt"/>
                <a:cs typeface="Calibri" panose="020F0502020204030204" pitchFamily="34" charset="0"/>
              </a:rPr>
              <a:t> could be considered the call to found the congregation, for </a:t>
            </a:r>
            <a:r>
              <a:rPr lang="en-US" sz="3200" dirty="0" err="1">
                <a:latin typeface="Calibri" panose="020F0502020204030204" pitchFamily="34" charset="0"/>
                <a:ea typeface="+mn-lt"/>
                <a:cs typeface="Calibri" panose="020F0502020204030204" pitchFamily="34" charset="0"/>
              </a:rPr>
              <a:t>Melodie</a:t>
            </a:r>
            <a:r>
              <a:rPr lang="en-US" sz="3200" dirty="0">
                <a:latin typeface="Calibri" panose="020F0502020204030204" pitchFamily="34" charset="0"/>
                <a:ea typeface="+mn-lt"/>
                <a:cs typeface="Calibri" panose="020F0502020204030204" pitchFamily="34" charset="0"/>
              </a:rPr>
              <a:t> to join her and for her to invite </a:t>
            </a:r>
            <a:r>
              <a:rPr lang="en-US" sz="3200" dirty="0" err="1">
                <a:latin typeface="Calibri" panose="020F0502020204030204" pitchFamily="34" charset="0"/>
                <a:ea typeface="+mn-lt"/>
                <a:cs typeface="Calibri" panose="020F0502020204030204" pitchFamily="34" charset="0"/>
              </a:rPr>
              <a:t>Hedwidge</a:t>
            </a:r>
            <a:r>
              <a:rPr lang="en-US" sz="3200" dirty="0">
                <a:latin typeface="Calibri" panose="020F0502020204030204" pitchFamily="34" charset="0"/>
                <a:ea typeface="+mn-lt"/>
                <a:cs typeface="Calibri" panose="020F0502020204030204" pitchFamily="34" charset="0"/>
              </a:rPr>
              <a:t> </a:t>
            </a:r>
            <a:r>
              <a:rPr lang="en-US" sz="3200" dirty="0" err="1">
                <a:latin typeface="Calibri" panose="020F0502020204030204" pitchFamily="34" charset="0"/>
                <a:ea typeface="+mn-lt"/>
                <a:cs typeface="Calibri" panose="020F0502020204030204" pitchFamily="34" charset="0"/>
              </a:rPr>
              <a:t>Davignon</a:t>
            </a:r>
            <a:r>
              <a:rPr lang="en-US" sz="3200" dirty="0">
                <a:latin typeface="Calibri" panose="020F0502020204030204" pitchFamily="34" charset="0"/>
                <a:ea typeface="+mn-lt"/>
                <a:cs typeface="Calibri" panose="020F0502020204030204" pitchFamily="34" charset="0"/>
              </a:rPr>
              <a:t> (later Veronica of the Crucifix)</a:t>
            </a:r>
            <a:endParaRPr lang="en-US" sz="3200" dirty="0">
              <a:latin typeface="Calibri" panose="020F0502020204030204" pitchFamily="34" charset="0"/>
              <a:cs typeface="Calibri" panose="020F0502020204030204" pitchFamily="34" charset="0"/>
            </a:endParaRPr>
          </a:p>
          <a:p>
            <a:pPr marL="742950" indent="-514350">
              <a:buClr>
                <a:srgbClr val="E4DEF6"/>
              </a:buClr>
              <a:buFont typeface="+mj-lt"/>
              <a:buAutoNum type="arabicPeriod" startAt="2"/>
            </a:pPr>
            <a:endParaRPr lang="en-US" sz="32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29021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02F0B-89ED-3148-F6C1-E8F87CBADF94}"/>
              </a:ext>
            </a:extLst>
          </p:cNvPr>
          <p:cNvSpPr>
            <a:spLocks noGrp="1"/>
          </p:cNvSpPr>
          <p:nvPr>
            <p:ph idx="1"/>
          </p:nvPr>
        </p:nvSpPr>
        <p:spPr>
          <a:xfrm>
            <a:off x="255813" y="709044"/>
            <a:ext cx="11293475" cy="5672139"/>
          </a:xfrm>
        </p:spPr>
        <p:txBody>
          <a:bodyPr vert="horz" lIns="91440" tIns="45720" rIns="91440" bIns="45720" rtlCol="0" anchor="t">
            <a:normAutofit/>
          </a:bodyPr>
          <a:lstStyle/>
          <a:p>
            <a:pPr marL="228600" indent="0">
              <a:spcBef>
                <a:spcPts val="1800"/>
              </a:spcBef>
              <a:buNone/>
            </a:pPr>
            <a:r>
              <a:rPr lang="en-US" sz="1700" dirty="0">
                <a:solidFill>
                  <a:schemeClr val="tx1"/>
                </a:solidFill>
                <a:latin typeface="Calibri" panose="020F0502020204030204" pitchFamily="34" charset="0"/>
                <a:cs typeface="Calibri" panose="020F0502020204030204" pitchFamily="34" charset="0"/>
              </a:rPr>
              <a:t> </a:t>
            </a:r>
            <a:r>
              <a:rPr lang="en-US" sz="1700" dirty="0" err="1">
                <a:solidFill>
                  <a:schemeClr val="tx1"/>
                </a:solidFill>
                <a:latin typeface="Calibri" panose="020F0502020204030204" pitchFamily="34" charset="0"/>
                <a:cs typeface="Calibri" panose="020F0502020204030204" pitchFamily="34" charset="0"/>
              </a:rPr>
              <a:t>Melodie</a:t>
            </a:r>
            <a:r>
              <a:rPr lang="en-US" sz="1700" dirty="0">
                <a:solidFill>
                  <a:schemeClr val="tx1"/>
                </a:solidFill>
                <a:latin typeface="Calibri" panose="020F0502020204030204" pitchFamily="34" charset="0"/>
                <a:cs typeface="Calibri" panose="020F0502020204030204" pitchFamily="34" charset="0"/>
              </a:rPr>
              <a:t> Dufresne                                                                                                                                            </a:t>
            </a:r>
            <a:r>
              <a:rPr lang="en-US" sz="1700" dirty="0" err="1">
                <a:solidFill>
                  <a:schemeClr val="tx1"/>
                </a:solidFill>
                <a:latin typeface="Calibri" panose="020F0502020204030204" pitchFamily="34" charset="0"/>
                <a:cs typeface="Calibri" panose="020F0502020204030204" pitchFamily="34" charset="0"/>
              </a:rPr>
              <a:t>Beloeuil</a:t>
            </a:r>
            <a:r>
              <a:rPr lang="en-US" sz="1700" dirty="0">
                <a:solidFill>
                  <a:schemeClr val="tx1"/>
                </a:solidFill>
                <a:latin typeface="Calibri" panose="020F0502020204030204" pitchFamily="34" charset="0"/>
                <a:cs typeface="Calibri" panose="020F0502020204030204" pitchFamily="34" charset="0"/>
              </a:rPr>
              <a:t>, October 18, 1843</a:t>
            </a:r>
          </a:p>
          <a:p>
            <a:pPr marL="228600" indent="0">
              <a:spcBef>
                <a:spcPts val="1800"/>
              </a:spcBef>
              <a:buClr>
                <a:srgbClr val="E4DEF6"/>
              </a:buClr>
              <a:buNone/>
            </a:pPr>
            <a:r>
              <a:rPr lang="en-US" sz="1700" dirty="0">
                <a:solidFill>
                  <a:schemeClr val="tx1"/>
                </a:solidFill>
                <a:latin typeface="Calibri" panose="020F0502020204030204" pitchFamily="34" charset="0"/>
                <a:cs typeface="Calibri" panose="020F0502020204030204" pitchFamily="34" charset="0"/>
              </a:rPr>
              <a:t> My dear sister,</a:t>
            </a:r>
          </a:p>
          <a:p>
            <a:pPr marL="228600" indent="0">
              <a:spcBef>
                <a:spcPts val="1800"/>
              </a:spcBef>
              <a:buClr>
                <a:srgbClr val="E4DEF6"/>
              </a:buClr>
              <a:buNone/>
            </a:pPr>
            <a:r>
              <a:rPr lang="en-US" sz="1700" dirty="0">
                <a:solidFill>
                  <a:schemeClr val="tx1"/>
                </a:solidFill>
                <a:latin typeface="Calibri" panose="020F0502020204030204" pitchFamily="34" charset="0"/>
                <a:cs typeface="Calibri" panose="020F0502020204030204" pitchFamily="34" charset="0"/>
              </a:rPr>
              <a:t>     </a:t>
            </a:r>
            <a:r>
              <a:rPr lang="en-US" sz="1600" dirty="0">
                <a:solidFill>
                  <a:schemeClr val="tx1"/>
                </a:solidFill>
                <a:latin typeface="Calibri" panose="020F0502020204030204" pitchFamily="34" charset="0"/>
                <a:cs typeface="Calibri" panose="020F0502020204030204" pitchFamily="34" charset="0"/>
              </a:rPr>
              <a:t>        </a:t>
            </a:r>
            <a:r>
              <a:rPr lang="en-US" sz="1700" dirty="0">
                <a:solidFill>
                  <a:schemeClr val="tx1"/>
                </a:solidFill>
                <a:latin typeface="Calibri" panose="020F0502020204030204" pitchFamily="34" charset="0"/>
                <a:cs typeface="Calibri" panose="020F0502020204030204" pitchFamily="34" charset="0"/>
              </a:rPr>
              <a:t>I had a pleasant trip; let us thank Divine Providence which takes such special care of us. </a:t>
            </a:r>
          </a:p>
          <a:p>
            <a:pPr indent="0">
              <a:spcBef>
                <a:spcPts val="1800"/>
              </a:spcBef>
              <a:buNone/>
            </a:pPr>
            <a:r>
              <a:rPr lang="en-US" sz="1600" dirty="0">
                <a:solidFill>
                  <a:schemeClr val="tx1"/>
                </a:solidFill>
                <a:latin typeface="Calibri" panose="020F0502020204030204" pitchFamily="34" charset="0"/>
                <a:cs typeface="Calibri" panose="020F0502020204030204" pitchFamily="34" charset="0"/>
              </a:rPr>
              <a:t>        </a:t>
            </a:r>
            <a:r>
              <a:rPr lang="en-US" sz="1700" dirty="0">
                <a:solidFill>
                  <a:schemeClr val="tx1"/>
                </a:solidFill>
                <a:latin typeface="Calibri" panose="020F0502020204030204" pitchFamily="34" charset="0"/>
                <a:cs typeface="Calibri" panose="020F0502020204030204" pitchFamily="34" charset="0"/>
              </a:rPr>
              <a:t>The ceremony was very beautiful.  Father Durocher* is now a religious and I hope a good, fervent one;  we must prepare ourselves to follow in his footsteps very soon.  Our Divine Mater wishes us to be among His close followers, carrying a long and beautiful cross;  I hope our courage will not fail.</a:t>
            </a:r>
          </a:p>
          <a:p>
            <a:pPr indent="0">
              <a:spcBef>
                <a:spcPts val="1800"/>
              </a:spcBef>
              <a:buNone/>
            </a:pPr>
            <a:r>
              <a:rPr lang="en-US" sz="1600" dirty="0">
                <a:solidFill>
                  <a:schemeClr val="tx1"/>
                </a:solidFill>
                <a:latin typeface="Calibri" panose="020F0502020204030204" pitchFamily="34" charset="0"/>
                <a:cs typeface="Calibri" panose="020F0502020204030204" pitchFamily="34" charset="0"/>
              </a:rPr>
              <a:t>        </a:t>
            </a:r>
            <a:r>
              <a:rPr lang="en-US" sz="1700" dirty="0">
                <a:solidFill>
                  <a:schemeClr val="tx1"/>
                </a:solidFill>
                <a:latin typeface="Calibri" panose="020F0502020204030204" pitchFamily="34" charset="0"/>
                <a:cs typeface="Calibri" panose="020F0502020204030204" pitchFamily="34" charset="0"/>
              </a:rPr>
              <a:t>Our projects have indeed gone forward.  Soon we shall have to leave our dear Beloeil.  I saw the Bishop and had a fairly long interview; he wishes the foundation at </a:t>
            </a:r>
            <a:r>
              <a:rPr lang="en-US" sz="1700" dirty="0" err="1">
                <a:solidFill>
                  <a:schemeClr val="tx1"/>
                </a:solidFill>
                <a:latin typeface="Calibri" panose="020F0502020204030204" pitchFamily="34" charset="0"/>
                <a:cs typeface="Calibri" panose="020F0502020204030204" pitchFamily="34" charset="0"/>
              </a:rPr>
              <a:t>Longueuil</a:t>
            </a:r>
            <a:r>
              <a:rPr lang="en-US" sz="1700" dirty="0">
                <a:solidFill>
                  <a:schemeClr val="tx1"/>
                </a:solidFill>
                <a:latin typeface="Calibri" panose="020F0502020204030204" pitchFamily="34" charset="0"/>
                <a:cs typeface="Calibri" panose="020F0502020204030204" pitchFamily="34" charset="0"/>
              </a:rPr>
              <a:t> and so does the Superior General*, the Bishop of Marseille.  Accordingly, you must come here tomorrow unless you are prevented by the frightening storm that is raging.  In case you cannot possibly come, begin a novena to Mary Immaculate.  Say six decades of the rosary, the </a:t>
            </a:r>
            <a:r>
              <a:rPr lang="en-US" sz="1700" dirty="0" err="1">
                <a:solidFill>
                  <a:schemeClr val="tx1"/>
                </a:solidFill>
                <a:latin typeface="Calibri" panose="020F0502020204030204" pitchFamily="34" charset="0"/>
                <a:cs typeface="Calibri" panose="020F0502020204030204" pitchFamily="34" charset="0"/>
              </a:rPr>
              <a:t>Memorare</a:t>
            </a:r>
            <a:r>
              <a:rPr lang="en-US" sz="1700" dirty="0">
                <a:solidFill>
                  <a:schemeClr val="tx1"/>
                </a:solidFill>
                <a:latin typeface="Calibri" panose="020F0502020204030204" pitchFamily="34" charset="0"/>
                <a:cs typeface="Calibri" panose="020F0502020204030204" pitchFamily="34" charset="0"/>
              </a:rPr>
              <a:t> with your arms in the form of the cross, a little prayer to St. Joseph, a Pater and Ave in honor St. Anthony of Padua.  Make every effort possible to come tomorrow, I beg you.  If the Good God does not will that you come, do not be disturbed nor angry.  Be resigned.  See Father Durocher's protégé who wishes to come to </a:t>
            </a:r>
            <a:r>
              <a:rPr lang="en-US" sz="1700" dirty="0" err="1">
                <a:solidFill>
                  <a:schemeClr val="tx1"/>
                </a:solidFill>
                <a:latin typeface="Calibri" panose="020F0502020204030204" pitchFamily="34" charset="0"/>
                <a:cs typeface="Calibri" panose="020F0502020204030204" pitchFamily="34" charset="0"/>
              </a:rPr>
              <a:t>Longueuil</a:t>
            </a:r>
            <a:r>
              <a:rPr lang="en-US" sz="1700" dirty="0">
                <a:solidFill>
                  <a:schemeClr val="tx1"/>
                </a:solidFill>
                <a:latin typeface="Calibri" panose="020F0502020204030204" pitchFamily="34" charset="0"/>
                <a:cs typeface="Calibri" panose="020F0502020204030204" pitchFamily="34" charset="0"/>
              </a:rPr>
              <a:t>. (I do not remember her name)  Tell her to make the novena I suggested and to prepare to come to </a:t>
            </a:r>
            <a:r>
              <a:rPr lang="en-US" sz="1700" dirty="0" err="1">
                <a:solidFill>
                  <a:schemeClr val="tx1"/>
                </a:solidFill>
                <a:latin typeface="Calibri" panose="020F0502020204030204" pitchFamily="34" charset="0"/>
                <a:cs typeface="Calibri" panose="020F0502020204030204" pitchFamily="34" charset="0"/>
              </a:rPr>
              <a:t>Longueuil</a:t>
            </a:r>
            <a:r>
              <a:rPr lang="en-US" sz="1700" dirty="0">
                <a:solidFill>
                  <a:schemeClr val="tx1"/>
                </a:solidFill>
                <a:latin typeface="Calibri" panose="020F0502020204030204" pitchFamily="34" charset="0"/>
                <a:cs typeface="Calibri" panose="020F0502020204030204" pitchFamily="34" charset="0"/>
              </a:rPr>
              <a:t>.  Father Durocher will write to tell her the exact time to come.  Above all she should prepare herself by prayer and interior recollection.   Have her make her novena in union with us and have the intention of asking what we are asking for.</a:t>
            </a:r>
          </a:p>
          <a:p>
            <a:pPr marL="228600" indent="0">
              <a:spcBef>
                <a:spcPts val="1800"/>
              </a:spcBef>
              <a:buClr>
                <a:srgbClr val="E4DEF6"/>
              </a:buClr>
              <a:buNone/>
            </a:pPr>
            <a:endParaRPr lang="en-US" sz="1600" dirty="0">
              <a:solidFill>
                <a:srgbClr val="201449">
                  <a:alpha val="70000"/>
                </a:srgbClr>
              </a:solidFill>
              <a:latin typeface="Calibri" panose="020F0502020204030204" pitchFamily="34" charset="0"/>
              <a:cs typeface="Calibri" panose="020F0502020204030204" pitchFamily="34" charset="0"/>
            </a:endParaRPr>
          </a:p>
          <a:p>
            <a:pPr marL="228600" indent="0">
              <a:spcBef>
                <a:spcPts val="1800"/>
              </a:spcBef>
              <a:buClr>
                <a:srgbClr val="E4DEF6"/>
              </a:buClr>
              <a:buNone/>
            </a:pPr>
            <a:endParaRPr lang="en-US" sz="16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7358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BC0AD4-31CD-9CBD-DEFB-46157ECD15B4}"/>
              </a:ext>
            </a:extLst>
          </p:cNvPr>
          <p:cNvSpPr>
            <a:spLocks noGrp="1"/>
          </p:cNvSpPr>
          <p:nvPr>
            <p:ph idx="1"/>
          </p:nvPr>
        </p:nvSpPr>
        <p:spPr>
          <a:xfrm>
            <a:off x="495300" y="539712"/>
            <a:ext cx="11112500" cy="5815051"/>
          </a:xfrm>
        </p:spPr>
        <p:txBody>
          <a:bodyPr vert="horz" lIns="91440" tIns="45720" rIns="91440" bIns="45720" rtlCol="0" anchor="t">
            <a:normAutofit/>
          </a:bodyPr>
          <a:lstStyle/>
          <a:p>
            <a:pPr marL="228600" indent="0">
              <a:buNone/>
            </a:pPr>
            <a:r>
              <a:rPr lang="en-US" sz="1800" dirty="0">
                <a:solidFill>
                  <a:schemeClr val="tx1"/>
                </a:solidFill>
                <a:latin typeface="Calibri" panose="020F0502020204030204" pitchFamily="34" charset="0"/>
                <a:cs typeface="Calibri" panose="020F0502020204030204" pitchFamily="34" charset="0"/>
              </a:rPr>
              <a:t>Letter to </a:t>
            </a:r>
            <a:r>
              <a:rPr lang="en-US" sz="1800" dirty="0" err="1">
                <a:solidFill>
                  <a:schemeClr val="tx1"/>
                </a:solidFill>
                <a:latin typeface="Calibri" panose="020F0502020204030204" pitchFamily="34" charset="0"/>
                <a:cs typeface="Calibri" panose="020F0502020204030204" pitchFamily="34" charset="0"/>
              </a:rPr>
              <a:t>Melodie</a:t>
            </a:r>
            <a:r>
              <a:rPr lang="en-US" sz="1800" dirty="0">
                <a:solidFill>
                  <a:schemeClr val="tx1"/>
                </a:solidFill>
                <a:latin typeface="Calibri" panose="020F0502020204030204" pitchFamily="34" charset="0"/>
                <a:cs typeface="Calibri" panose="020F0502020204030204" pitchFamily="34" charset="0"/>
              </a:rPr>
              <a:t> Dufresne, cont'd</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        The pastor* sends his kindest greetings to your brother and his wife.  He would like to have shared their joy, but God did not will it since he is ill.  Extend to him and his wife my greetings, and above all tell them to pray for us.  Say as little as possible about the reasons that hasten your return here.  Soon you will write them to your brother.  Tell him for me to continue his protection of our dear Hortense*. If we leave I count on him.  With all my heart I wish for their happiness and I am already sure of it.</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Farewell, my dear, until tomorrow.</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I am with you in the Sacred Hearts of Jesus and Mary, </a:t>
            </a:r>
          </a:p>
          <a:p>
            <a:pPr marL="228600" indent="0">
              <a:buNone/>
            </a:pPr>
            <a:r>
              <a:rPr lang="en-US" sz="1800" dirty="0">
                <a:solidFill>
                  <a:schemeClr val="tx1"/>
                </a:solidFill>
                <a:latin typeface="Calibri" panose="020F0502020204030204" pitchFamily="34" charset="0"/>
                <a:cs typeface="Calibri" panose="020F0502020204030204" pitchFamily="34" charset="0"/>
              </a:rPr>
              <a:t>                                                                                            Melanie Eulalie Durocher</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*brother </a:t>
            </a:r>
            <a:r>
              <a:rPr lang="en-US" sz="1800" dirty="0" err="1">
                <a:solidFill>
                  <a:schemeClr val="tx1"/>
                </a:solidFill>
                <a:latin typeface="Calibri" panose="020F0502020204030204" pitchFamily="34" charset="0"/>
                <a:cs typeface="Calibri" panose="020F0502020204030204" pitchFamily="34" charset="0"/>
              </a:rPr>
              <a:t>Eusebe</a:t>
            </a:r>
            <a:endParaRPr lang="en-US" sz="1800" dirty="0">
              <a:solidFill>
                <a:schemeClr val="tx1"/>
              </a:solidFill>
              <a:latin typeface="Calibri" panose="020F0502020204030204" pitchFamily="34" charset="0"/>
              <a:cs typeface="Calibri" panose="020F0502020204030204" pitchFamily="34" charset="0"/>
            </a:endParaRP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*Father </a:t>
            </a:r>
            <a:r>
              <a:rPr lang="en-US" sz="1800" dirty="0" err="1">
                <a:solidFill>
                  <a:schemeClr val="tx1"/>
                </a:solidFill>
                <a:latin typeface="Calibri" panose="020F0502020204030204" pitchFamily="34" charset="0"/>
                <a:cs typeface="Calibri" panose="020F0502020204030204" pitchFamily="34" charset="0"/>
              </a:rPr>
              <a:t>Telmon</a:t>
            </a:r>
            <a:r>
              <a:rPr lang="en-US" sz="1800" dirty="0">
                <a:solidFill>
                  <a:schemeClr val="tx1"/>
                </a:solidFill>
                <a:latin typeface="Calibri" panose="020F0502020204030204" pitchFamily="34" charset="0"/>
                <a:cs typeface="Calibri" panose="020F0502020204030204" pitchFamily="34" charset="0"/>
              </a:rPr>
              <a:t>, OMI</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*Bishop de </a:t>
            </a:r>
            <a:r>
              <a:rPr lang="en-US" sz="1800" dirty="0" err="1">
                <a:solidFill>
                  <a:schemeClr val="tx1"/>
                </a:solidFill>
                <a:latin typeface="Calibri" panose="020F0502020204030204" pitchFamily="34" charset="0"/>
                <a:cs typeface="Calibri" panose="020F0502020204030204" pitchFamily="34" charset="0"/>
              </a:rPr>
              <a:t>Mazenod</a:t>
            </a:r>
            <a:r>
              <a:rPr lang="en-US" sz="1800" dirty="0">
                <a:solidFill>
                  <a:schemeClr val="tx1"/>
                </a:solidFill>
                <a:latin typeface="Calibri" panose="020F0502020204030204" pitchFamily="34" charset="0"/>
                <a:cs typeface="Calibri" panose="020F0502020204030204" pitchFamily="34" charset="0"/>
              </a:rPr>
              <a:t>, founder of the Oblates</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*Theophile Durocher, pastor at Beloeil</a:t>
            </a:r>
          </a:p>
          <a:p>
            <a:pPr marL="228600" indent="0">
              <a:buClr>
                <a:srgbClr val="E4DEF6"/>
              </a:buClr>
              <a:buNone/>
            </a:pPr>
            <a:r>
              <a:rPr lang="en-US" sz="1800" dirty="0">
                <a:solidFill>
                  <a:schemeClr val="tx1"/>
                </a:solidFill>
                <a:latin typeface="Calibri" panose="020F0502020204030204" pitchFamily="34" charset="0"/>
                <a:cs typeface="Calibri" panose="020F0502020204030204" pitchFamily="34" charset="0"/>
              </a:rPr>
              <a:t>*Hortense Dufresne (first sister Marie Claire)</a:t>
            </a:r>
          </a:p>
        </p:txBody>
      </p:sp>
    </p:spTree>
    <p:extLst>
      <p:ext uri="{BB962C8B-B14F-4D97-AF65-F5344CB8AC3E}">
        <p14:creationId xmlns:p14="http://schemas.microsoft.com/office/powerpoint/2010/main" val="3053427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7F019-132A-7469-EBEF-593C5F5E06DE}"/>
              </a:ext>
            </a:extLst>
          </p:cNvPr>
          <p:cNvSpPr>
            <a:spLocks noGrp="1"/>
          </p:cNvSpPr>
          <p:nvPr>
            <p:ph type="title"/>
          </p:nvPr>
        </p:nvSpPr>
        <p:spPr>
          <a:xfrm>
            <a:off x="558272" y="619126"/>
            <a:ext cx="3932237" cy="1371600"/>
          </a:xfrm>
        </p:spPr>
        <p:txBody>
          <a:bodyPr>
            <a:normAutofit/>
          </a:bodyPr>
          <a:lstStyle/>
          <a:p>
            <a:r>
              <a:rPr lang="en-US" sz="4000" b="1" dirty="0">
                <a:latin typeface="Calibri" panose="020F0502020204030204" pitchFamily="34" charset="0"/>
                <a:cs typeface="Calibri" panose="020F0502020204030204" pitchFamily="34" charset="0"/>
              </a:rPr>
              <a:t>Leaving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Beloeil</a:t>
            </a:r>
            <a:endParaRPr lang="en-CA" sz="4000" b="1" dirty="0">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86B26652-11C1-4BF5-F234-FB1402935DCE}"/>
              </a:ext>
            </a:extLst>
          </p:cNvPr>
          <p:cNvSpPr>
            <a:spLocks noGrp="1"/>
          </p:cNvSpPr>
          <p:nvPr>
            <p:ph type="body" sz="half" idx="2"/>
          </p:nvPr>
        </p:nvSpPr>
        <p:spPr>
          <a:xfrm>
            <a:off x="558272" y="2057400"/>
            <a:ext cx="3285066" cy="4243389"/>
          </a:xfrm>
        </p:spPr>
        <p:txBody>
          <a:bodyPr>
            <a:noAutofit/>
          </a:bodyPr>
          <a:lstStyle/>
          <a:p>
            <a:pPr>
              <a:spcBef>
                <a:spcPts val="1800"/>
              </a:spcBef>
            </a:pPr>
            <a:r>
              <a:rPr lang="en-US" sz="2400" dirty="0" err="1">
                <a:latin typeface="Calibri" panose="020F0502020204030204" pitchFamily="34" charset="0"/>
                <a:cs typeface="Calibri" panose="020F0502020204030204" pitchFamily="34" charset="0"/>
              </a:rPr>
              <a:t>Melodie</a:t>
            </a:r>
            <a:r>
              <a:rPr lang="en-US" sz="2400" dirty="0">
                <a:latin typeface="Calibri" panose="020F0502020204030204" pitchFamily="34" charset="0"/>
                <a:cs typeface="Calibri" panose="020F0502020204030204" pitchFamily="34" charset="0"/>
              </a:rPr>
              <a:t> and Eulalie left quietly through the kitchen and back door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of the rectory to get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into the carriage.</a:t>
            </a:r>
          </a:p>
          <a:p>
            <a:pPr>
              <a:spcBef>
                <a:spcPts val="1800"/>
              </a:spcBef>
            </a:pPr>
            <a:r>
              <a:rPr lang="en-US" sz="2400" dirty="0">
                <a:latin typeface="Calibri" panose="020F0502020204030204" pitchFamily="34" charset="0"/>
                <a:cs typeface="Calibri" panose="020F0502020204030204" pitchFamily="34" charset="0"/>
              </a:rPr>
              <a:t>Father Theophile, her brother was ill in his room.</a:t>
            </a:r>
          </a:p>
        </p:txBody>
      </p:sp>
      <p:pic>
        <p:nvPicPr>
          <p:cNvPr id="18" name="Marcador de posición de imagen 17" descr="Un caballo jalando una carreta&#10;&#10;Descripción generada automáticamente">
            <a:extLst>
              <a:ext uri="{FF2B5EF4-FFF2-40B4-BE49-F238E27FC236}">
                <a16:creationId xmlns:a16="http://schemas.microsoft.com/office/drawing/2014/main" id="{53425719-1DED-AE29-598E-54A860EEA822}"/>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9970" r="9970"/>
          <a:stretch>
            <a:fillRect/>
          </a:stretch>
        </p:blipFill>
        <p:spPr>
          <a:xfrm>
            <a:off x="3843338" y="685800"/>
            <a:ext cx="7512050" cy="5681663"/>
          </a:xfrm>
        </p:spPr>
      </p:pic>
    </p:spTree>
    <p:extLst>
      <p:ext uri="{BB962C8B-B14F-4D97-AF65-F5344CB8AC3E}">
        <p14:creationId xmlns:p14="http://schemas.microsoft.com/office/powerpoint/2010/main" val="3222176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69D23-0501-821C-5B28-EFE4AE26AD5E}"/>
              </a:ext>
            </a:extLst>
          </p:cNvPr>
          <p:cNvSpPr>
            <a:spLocks noGrp="1"/>
          </p:cNvSpPr>
          <p:nvPr>
            <p:ph type="title"/>
          </p:nvPr>
        </p:nvSpPr>
        <p:spPr>
          <a:xfrm>
            <a:off x="591902" y="169334"/>
            <a:ext cx="5793243" cy="1371600"/>
          </a:xfrm>
        </p:spPr>
        <p:txBody>
          <a:bodyPr>
            <a:normAutofit/>
          </a:bodyPr>
          <a:lstStyle/>
          <a:p>
            <a:r>
              <a:rPr lang="en-US" sz="4000" b="1" dirty="0">
                <a:latin typeface="Calibri" panose="020F0502020204030204" pitchFamily="34" charset="0"/>
                <a:cs typeface="Calibri" panose="020F0502020204030204" pitchFamily="34" charset="0"/>
              </a:rPr>
              <a:t>Arrival in </a:t>
            </a:r>
            <a:r>
              <a:rPr lang="en-US" sz="4000" b="1" dirty="0" err="1">
                <a:latin typeface="Calibri" panose="020F0502020204030204" pitchFamily="34" charset="0"/>
                <a:cs typeface="Calibri" panose="020F0502020204030204" pitchFamily="34" charset="0"/>
              </a:rPr>
              <a:t>Longueuil</a:t>
            </a:r>
            <a:endParaRPr lang="en-CA" sz="4000" b="1" dirty="0">
              <a:latin typeface="Calibri" panose="020F0502020204030204" pitchFamily="34" charset="0"/>
              <a:cs typeface="Calibri" panose="020F0502020204030204" pitchFamily="34" charset="0"/>
            </a:endParaRPr>
          </a:p>
        </p:txBody>
      </p:sp>
      <p:pic>
        <p:nvPicPr>
          <p:cNvPr id="6" name="Marcador de posición de imagen 5" descr="Imagen en blanco y negro de una casa&#10;&#10;Descripción generada automáticamente">
            <a:extLst>
              <a:ext uri="{FF2B5EF4-FFF2-40B4-BE49-F238E27FC236}">
                <a16:creationId xmlns:a16="http://schemas.microsoft.com/office/drawing/2014/main" id="{F60A3B3D-680B-26F8-1EC9-C74ED13C3837}"/>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3590" r="13590"/>
          <a:stretch>
            <a:fillRect/>
          </a:stretch>
        </p:blipFill>
        <p:spPr>
          <a:xfrm>
            <a:off x="591902" y="1687683"/>
            <a:ext cx="4730838" cy="3966701"/>
          </a:xfrm>
        </p:spPr>
      </p:pic>
      <p:pic>
        <p:nvPicPr>
          <p:cNvPr id="8" name="Imagen 7" descr="Dibujo en blanco y negro de una persona&#10;&#10;Descripción generada automáticamente con confianza media">
            <a:extLst>
              <a:ext uri="{FF2B5EF4-FFF2-40B4-BE49-F238E27FC236}">
                <a16:creationId xmlns:a16="http://schemas.microsoft.com/office/drawing/2014/main" id="{EA13B5A9-A58D-7DE6-D764-7FAE12223B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588" y="1687683"/>
            <a:ext cx="5374499" cy="3966701"/>
          </a:xfrm>
          <a:prstGeom prst="rect">
            <a:avLst/>
          </a:prstGeom>
        </p:spPr>
      </p:pic>
    </p:spTree>
    <p:extLst>
      <p:ext uri="{BB962C8B-B14F-4D97-AF65-F5344CB8AC3E}">
        <p14:creationId xmlns:p14="http://schemas.microsoft.com/office/powerpoint/2010/main" val="1573715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531A-5E9C-6159-46C0-CEA629667696}"/>
              </a:ext>
            </a:extLst>
          </p:cNvPr>
          <p:cNvSpPr>
            <a:spLocks noGrp="1"/>
          </p:cNvSpPr>
          <p:nvPr>
            <p:ph type="title"/>
          </p:nvPr>
        </p:nvSpPr>
        <p:spPr>
          <a:xfrm>
            <a:off x="839788" y="1003708"/>
            <a:ext cx="5952898" cy="1371600"/>
          </a:xfrm>
        </p:spPr>
        <p:txBody>
          <a:bodyPr>
            <a:noAutofit/>
          </a:bodyPr>
          <a:lstStyle/>
          <a:p>
            <a:pPr algn="ctr"/>
            <a:r>
              <a:rPr lang="en-US" sz="4000" b="1" dirty="0">
                <a:latin typeface="Calibri" panose="020F0502020204030204" pitchFamily="34" charset="0"/>
                <a:cs typeface="Calibri" panose="020F0502020204030204" pitchFamily="34" charset="0"/>
              </a:rPr>
              <a:t>Father Allard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 Novice master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 Teacher of pedagogy</a:t>
            </a:r>
            <a:endParaRPr lang="en-CA" sz="4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C3EBB79-933C-D666-BD82-B77DD42CE099}"/>
              </a:ext>
            </a:extLst>
          </p:cNvPr>
          <p:cNvSpPr txBox="1"/>
          <p:nvPr/>
        </p:nvSpPr>
        <p:spPr>
          <a:xfrm>
            <a:off x="626673" y="2589594"/>
            <a:ext cx="6166013" cy="3770263"/>
          </a:xfrm>
          <a:prstGeom prst="rect">
            <a:avLst/>
          </a:prstGeom>
          <a:noFill/>
        </p:spPr>
        <p:txBody>
          <a:bodyPr wrap="square">
            <a:spAutoFit/>
          </a:bodyPr>
          <a:lstStyle/>
          <a:p>
            <a:pPr marL="514350" indent="-514350">
              <a:spcBef>
                <a:spcPts val="1800"/>
              </a:spcBef>
              <a:buClr>
                <a:srgbClr val="E4DEF6"/>
              </a:buClr>
              <a:buFont typeface="+mj-lt"/>
              <a:buAutoNum type="arabicPeriod" startAt="3"/>
            </a:pPr>
            <a:r>
              <a:rPr lang="en-US" sz="2800" dirty="0">
                <a:latin typeface="Calibri" panose="020F0502020204030204" pitchFamily="34" charset="0"/>
                <a:ea typeface="+mn-lt"/>
                <a:cs typeface="Calibri" panose="020F0502020204030204" pitchFamily="34" charset="0"/>
              </a:rPr>
              <a:t>The school year had already started when </a:t>
            </a:r>
            <a:r>
              <a:rPr lang="en-US" sz="2800" dirty="0" err="1">
                <a:latin typeface="Calibri" panose="020F0502020204030204" pitchFamily="34" charset="0"/>
                <a:ea typeface="+mn-lt"/>
                <a:cs typeface="Calibri" panose="020F0502020204030204" pitchFamily="34" charset="0"/>
              </a:rPr>
              <a:t>Melodie</a:t>
            </a:r>
            <a:r>
              <a:rPr lang="en-US" sz="2800" dirty="0">
                <a:latin typeface="Calibri" panose="020F0502020204030204" pitchFamily="34" charset="0"/>
                <a:ea typeface="+mn-lt"/>
                <a:cs typeface="Calibri" panose="020F0502020204030204" pitchFamily="34" charset="0"/>
              </a:rPr>
              <a:t> and Eulalie arrived in </a:t>
            </a:r>
            <a:r>
              <a:rPr lang="en-US" sz="2800" dirty="0" err="1">
                <a:latin typeface="Calibri" panose="020F0502020204030204" pitchFamily="34" charset="0"/>
                <a:ea typeface="+mn-lt"/>
                <a:cs typeface="Calibri" panose="020F0502020204030204" pitchFamily="34" charset="0"/>
              </a:rPr>
              <a:t>Longueuil</a:t>
            </a:r>
            <a:r>
              <a:rPr lang="en-US" sz="2800" dirty="0">
                <a:latin typeface="Calibri" panose="020F0502020204030204" pitchFamily="34" charset="0"/>
                <a:ea typeface="+mn-lt"/>
                <a:cs typeface="Calibri" panose="020F0502020204030204" pitchFamily="34" charset="0"/>
              </a:rPr>
              <a:t>.  The students were given a vacation and </a:t>
            </a:r>
            <a:r>
              <a:rPr lang="en-US" sz="2800" b="1" dirty="0">
                <a:latin typeface="Calibri" panose="020F0502020204030204" pitchFamily="34" charset="0"/>
                <a:ea typeface="+mn-lt"/>
                <a:cs typeface="Calibri" panose="020F0502020204030204" pitchFamily="34" charset="0"/>
              </a:rPr>
              <a:t>Father Allard OMI </a:t>
            </a:r>
            <a:r>
              <a:rPr lang="en-US" sz="2800" dirty="0">
                <a:latin typeface="Calibri" panose="020F0502020204030204" pitchFamily="34" charset="0"/>
                <a:ea typeface="+mn-lt"/>
                <a:cs typeface="Calibri" panose="020F0502020204030204" pitchFamily="34" charset="0"/>
              </a:rPr>
              <a:t>gave a retreat and</a:t>
            </a:r>
          </a:p>
          <a:p>
            <a:pPr marL="514350" indent="-514350">
              <a:spcBef>
                <a:spcPts val="1800"/>
              </a:spcBef>
              <a:buClr>
                <a:srgbClr val="E4DEF6"/>
              </a:buClr>
              <a:buFont typeface="+mj-lt"/>
              <a:buAutoNum type="arabicPeriod" startAt="3"/>
            </a:pPr>
            <a:r>
              <a:rPr lang="en-US" sz="2800" dirty="0">
                <a:latin typeface="Calibri" panose="020F0502020204030204" pitchFamily="34" charset="0"/>
                <a:ea typeface="+mn-lt"/>
                <a:cs typeface="Calibri" panose="020F0502020204030204" pitchFamily="34" charset="0"/>
              </a:rPr>
              <a:t>On the 1st of November the three started their postulate and were guided in preparing their classes </a:t>
            </a:r>
            <a:endParaRPr lang="en-US" sz="2800" dirty="0">
              <a:latin typeface="Calibri" panose="020F0502020204030204" pitchFamily="34" charset="0"/>
              <a:cs typeface="Calibri" panose="020F0502020204030204" pitchFamily="34" charset="0"/>
            </a:endParaRPr>
          </a:p>
        </p:txBody>
      </p:sp>
      <p:pic>
        <p:nvPicPr>
          <p:cNvPr id="4" name="Imagen 3" descr="Foto en blanco y negro de la cara de un hombre&#10;&#10;Descripción generada automáticamente con confianza media">
            <a:extLst>
              <a:ext uri="{FF2B5EF4-FFF2-40B4-BE49-F238E27FC236}">
                <a16:creationId xmlns:a16="http://schemas.microsoft.com/office/drawing/2014/main" id="{7581A8D1-B7AC-18A8-6780-48425D3761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56601" y="956733"/>
            <a:ext cx="4180812" cy="4944534"/>
          </a:xfrm>
          <a:prstGeom prst="rect">
            <a:avLst/>
          </a:prstGeom>
        </p:spPr>
      </p:pic>
    </p:spTree>
    <p:extLst>
      <p:ext uri="{BB962C8B-B14F-4D97-AF65-F5344CB8AC3E}">
        <p14:creationId xmlns:p14="http://schemas.microsoft.com/office/powerpoint/2010/main" val="2813797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432621C-0D26-FE07-198B-46129D2219EC}"/>
              </a:ext>
            </a:extLst>
          </p:cNvPr>
          <p:cNvSpPr>
            <a:spLocks noGrp="1"/>
          </p:cNvSpPr>
          <p:nvPr>
            <p:ph type="body" sz="half" idx="2"/>
          </p:nvPr>
        </p:nvSpPr>
        <p:spPr>
          <a:xfrm>
            <a:off x="624114" y="1619419"/>
            <a:ext cx="4789715" cy="4249569"/>
          </a:xfrm>
        </p:spPr>
        <p:txBody>
          <a:bodyPr>
            <a:noAutofit/>
          </a:bodyPr>
          <a:lstStyle/>
          <a:p>
            <a:pPr marL="514350" indent="-514350">
              <a:buClr>
                <a:srgbClr val="E4DEF6"/>
              </a:buClr>
              <a:buFont typeface="+mj-lt"/>
              <a:buAutoNum type="arabicPeriod" startAt="5"/>
            </a:pPr>
            <a:r>
              <a:rPr lang="en-US" sz="2800" dirty="0">
                <a:solidFill>
                  <a:srgbClr val="201449">
                    <a:alpha val="70000"/>
                  </a:srgbClr>
                </a:solidFill>
                <a:latin typeface="Calibri" panose="020F0502020204030204" pitchFamily="34" charset="0"/>
                <a:ea typeface="+mn-lt"/>
                <a:cs typeface="Calibri" panose="020F0502020204030204" pitchFamily="34" charset="0"/>
              </a:rPr>
              <a:t>November 15th, 1843 Salomé Martin (to be Teresa of Jesus) an experienced teacher, arrived along with other recruits.  </a:t>
            </a:r>
            <a:endParaRPr lang="en-US" sz="2800" dirty="0">
              <a:latin typeface="Calibri" panose="020F0502020204030204" pitchFamily="34" charset="0"/>
              <a:ea typeface="+mn-lt"/>
              <a:cs typeface="Calibri" panose="020F0502020204030204" pitchFamily="34" charset="0"/>
            </a:endParaRPr>
          </a:p>
          <a:p>
            <a:pPr marL="514350" indent="-514350">
              <a:buClr>
                <a:srgbClr val="E4DEF6"/>
              </a:buClr>
              <a:buFont typeface="+mj-lt"/>
              <a:buAutoNum type="arabicPeriod" startAt="5"/>
            </a:pPr>
            <a:r>
              <a:rPr lang="en-US" sz="2800" dirty="0">
                <a:latin typeface="Calibri" panose="020F0502020204030204" pitchFamily="34" charset="0"/>
                <a:ea typeface="+mn-lt"/>
                <a:cs typeface="Calibri" panose="020F0502020204030204" pitchFamily="34" charset="0"/>
              </a:rPr>
              <a:t>In January 1844, the group had grown to 8 members</a:t>
            </a:r>
            <a:endParaRPr lang="en-US" sz="2800" dirty="0">
              <a:solidFill>
                <a:srgbClr val="201449">
                  <a:alpha val="70000"/>
                </a:srgbClr>
              </a:solidFill>
              <a:latin typeface="Calibri" panose="020F0502020204030204" pitchFamily="34" charset="0"/>
              <a:cs typeface="Calibri" panose="020F0502020204030204" pitchFamily="34" charset="0"/>
            </a:endParaRPr>
          </a:p>
          <a:p>
            <a:pPr marL="514350" indent="-514350">
              <a:buFont typeface="+mj-lt"/>
              <a:buAutoNum type="arabicPeriod" startAt="5"/>
            </a:pPr>
            <a:endParaRPr lang="en-CA" sz="2800" dirty="0">
              <a:latin typeface="Calibri" panose="020F0502020204030204" pitchFamily="34" charset="0"/>
              <a:cs typeface="Calibri" panose="020F0502020204030204" pitchFamily="34" charset="0"/>
            </a:endParaRPr>
          </a:p>
        </p:txBody>
      </p:sp>
      <p:pic>
        <p:nvPicPr>
          <p:cNvPr id="25" name="Marcador de posición de imagen 24" descr="Imagen en blanco y negro&#10;&#10;Descripción generada automáticamente con confianza media">
            <a:extLst>
              <a:ext uri="{FF2B5EF4-FFF2-40B4-BE49-F238E27FC236}">
                <a16:creationId xmlns:a16="http://schemas.microsoft.com/office/drawing/2014/main" id="{D4A63CC0-064A-03F3-C202-2951CD6FD6B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1676" b="11676"/>
          <a:stretch>
            <a:fillRect/>
          </a:stretch>
        </p:blipFill>
        <p:spPr>
          <a:xfrm>
            <a:off x="5848617" y="1509618"/>
            <a:ext cx="5365377" cy="4359370"/>
          </a:xfrm>
        </p:spPr>
      </p:pic>
    </p:spTree>
    <p:extLst>
      <p:ext uri="{BB962C8B-B14F-4D97-AF65-F5344CB8AC3E}">
        <p14:creationId xmlns:p14="http://schemas.microsoft.com/office/powerpoint/2010/main" val="2806016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49993F7-291B-2D2A-38D7-2E70875152A5}"/>
              </a:ext>
            </a:extLst>
          </p:cNvPr>
          <p:cNvSpPr>
            <a:spLocks noGrp="1"/>
          </p:cNvSpPr>
          <p:nvPr>
            <p:ph type="body" sz="half" idx="2"/>
          </p:nvPr>
        </p:nvSpPr>
        <p:spPr>
          <a:xfrm>
            <a:off x="728133" y="740229"/>
            <a:ext cx="3785502" cy="5378604"/>
          </a:xfrm>
        </p:spPr>
        <p:txBody>
          <a:bodyPr>
            <a:normAutofit/>
          </a:bodyPr>
          <a:lstStyle/>
          <a:p>
            <a:pPr marL="457200" indent="-457200">
              <a:buClr>
                <a:srgbClr val="E4DEF6"/>
              </a:buClr>
              <a:buFont typeface="+mj-lt"/>
              <a:buAutoNum type="arabicPeriod" startAt="7"/>
            </a:pPr>
            <a:r>
              <a:rPr lang="en-US" sz="2000" dirty="0">
                <a:latin typeface="Calibri" panose="020F0502020204030204" pitchFamily="34" charset="0"/>
                <a:ea typeface="+mn-lt"/>
                <a:cs typeface="Calibri" panose="020F0502020204030204" pitchFamily="34" charset="0"/>
              </a:rPr>
              <a:t>February 28th the three foundresses received the Holy Habit and became  novices and received their religious names.</a:t>
            </a:r>
            <a:endParaRPr lang="en-US" sz="2000" dirty="0">
              <a:latin typeface="Calibri" panose="020F0502020204030204" pitchFamily="34" charset="0"/>
              <a:cs typeface="Calibri" panose="020F0502020204030204" pitchFamily="34" charset="0"/>
            </a:endParaRPr>
          </a:p>
          <a:p>
            <a:pPr marL="457200" indent="-457200">
              <a:buClr>
                <a:srgbClr val="E4DEF6"/>
              </a:buClr>
              <a:buFont typeface="+mj-lt"/>
              <a:buAutoNum type="arabicPeriod" startAt="7"/>
            </a:pPr>
            <a:r>
              <a:rPr lang="en-US" sz="2000" dirty="0">
                <a:solidFill>
                  <a:srgbClr val="201449">
                    <a:alpha val="70000"/>
                  </a:srgbClr>
                </a:solidFill>
                <a:latin typeface="Calibri" panose="020F0502020204030204" pitchFamily="34" charset="0"/>
                <a:ea typeface="+mn-lt"/>
                <a:cs typeface="Calibri" panose="020F0502020204030204" pitchFamily="34" charset="0"/>
              </a:rPr>
              <a:t>Marie Agnes: in charge of the management of the house, Marie Madelaine in charge of the school,  Marie-Rose: porter. In this humble position she remained the soul and leader of the group </a:t>
            </a:r>
            <a:br>
              <a:rPr lang="en-US" sz="2000" dirty="0">
                <a:solidFill>
                  <a:srgbClr val="201449">
                    <a:alpha val="70000"/>
                  </a:srgbClr>
                </a:solidFill>
                <a:latin typeface="Calibri" panose="020F0502020204030204" pitchFamily="34" charset="0"/>
                <a:ea typeface="+mn-lt"/>
                <a:cs typeface="Calibri" panose="020F0502020204030204" pitchFamily="34" charset="0"/>
              </a:rPr>
            </a:br>
            <a:br>
              <a:rPr lang="en-US" sz="2000" dirty="0">
                <a:solidFill>
                  <a:srgbClr val="201449">
                    <a:alpha val="70000"/>
                  </a:srgbClr>
                </a:solidFill>
                <a:latin typeface="Calibri" panose="020F0502020204030204" pitchFamily="34" charset="0"/>
                <a:ea typeface="+mn-lt"/>
                <a:cs typeface="Calibri" panose="020F0502020204030204" pitchFamily="34" charset="0"/>
              </a:rPr>
            </a:br>
            <a:r>
              <a:rPr lang="en-US" sz="2000" dirty="0">
                <a:solidFill>
                  <a:srgbClr val="201449">
                    <a:alpha val="70000"/>
                  </a:srgbClr>
                </a:solidFill>
                <a:latin typeface="Calibri" panose="020F0502020204030204" pitchFamily="34" charset="0"/>
                <a:ea typeface="+mn-lt"/>
                <a:cs typeface="Calibri" panose="020F0502020204030204" pitchFamily="34" charset="0"/>
              </a:rPr>
              <a:t>(Photo of the painting of the ceremony)</a:t>
            </a:r>
            <a:endParaRPr lang="en-US" sz="2000" dirty="0">
              <a:latin typeface="Calibri" panose="020F0502020204030204" pitchFamily="34" charset="0"/>
              <a:ea typeface="+mn-lt"/>
              <a:cs typeface="Calibri" panose="020F0502020204030204" pitchFamily="34" charset="0"/>
            </a:endParaRPr>
          </a:p>
          <a:p>
            <a:pPr marL="342900" indent="-342900">
              <a:buFont typeface="+mj-lt"/>
              <a:buAutoNum type="arabicPeriod" startAt="7"/>
            </a:pPr>
            <a:endParaRPr lang="en-CA" dirty="0">
              <a:latin typeface="Calibri" panose="020F0502020204030204" pitchFamily="34" charset="0"/>
              <a:cs typeface="Calibri" panose="020F0502020204030204" pitchFamily="34" charset="0"/>
            </a:endParaRPr>
          </a:p>
        </p:txBody>
      </p:sp>
      <p:pic>
        <p:nvPicPr>
          <p:cNvPr id="6" name="Marcador de posición de imagen 5" descr="Imagen que contiene interior, frente, cuarto, grupo&#10;&#10;Descripción generada automáticamente">
            <a:extLst>
              <a:ext uri="{FF2B5EF4-FFF2-40B4-BE49-F238E27FC236}">
                <a16:creationId xmlns:a16="http://schemas.microsoft.com/office/drawing/2014/main" id="{D208D3F7-AEDA-982B-4B62-C28C79A71414}"/>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62" r="462"/>
          <a:stretch>
            <a:fillRect/>
          </a:stretch>
        </p:blipFill>
        <p:spPr>
          <a:xfrm>
            <a:off x="4656138" y="525463"/>
            <a:ext cx="6943725" cy="5592762"/>
          </a:xfrm>
        </p:spPr>
      </p:pic>
    </p:spTree>
    <p:extLst>
      <p:ext uri="{BB962C8B-B14F-4D97-AF65-F5344CB8AC3E}">
        <p14:creationId xmlns:p14="http://schemas.microsoft.com/office/powerpoint/2010/main" val="1566905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71DABE-E767-2ADF-33FD-124B451F79BE}"/>
              </a:ext>
            </a:extLst>
          </p:cNvPr>
          <p:cNvSpPr>
            <a:spLocks noGrp="1"/>
          </p:cNvSpPr>
          <p:nvPr>
            <p:ph idx="1"/>
          </p:nvPr>
        </p:nvSpPr>
        <p:spPr>
          <a:xfrm>
            <a:off x="528234" y="595086"/>
            <a:ext cx="11122616" cy="6111402"/>
          </a:xfrm>
        </p:spPr>
        <p:txBody>
          <a:bodyPr vert="horz" lIns="91440" tIns="45720" rIns="91440" bIns="45720" rtlCol="0" anchor="t">
            <a:noAutofit/>
          </a:bodyPr>
          <a:lstStyle/>
          <a:p>
            <a:pPr marL="228600" indent="0">
              <a:buNone/>
            </a:pPr>
            <a:r>
              <a:rPr lang="en-US" sz="1800" dirty="0">
                <a:solidFill>
                  <a:schemeClr val="tx1"/>
                </a:solidFill>
                <a:latin typeface="Calibri" panose="020F0502020204030204" pitchFamily="34" charset="0"/>
                <a:cs typeface="Calibri" panose="020F0502020204030204" pitchFamily="34" charset="0"/>
              </a:rPr>
              <a:t>To Sister Saint Cecile, Religious of the Congregation of Notre Dame                                                     I </a:t>
            </a:r>
          </a:p>
          <a:p>
            <a:pPr marL="228600" indent="0">
              <a:buNone/>
            </a:pPr>
            <a:r>
              <a:rPr lang="en-US" sz="1800" dirty="0">
                <a:solidFill>
                  <a:schemeClr val="tx1"/>
                </a:solidFill>
                <a:latin typeface="Calibri" panose="020F0502020204030204" pitchFamily="34" charset="0"/>
                <a:ea typeface="+mn-lt"/>
                <a:cs typeface="Calibri" panose="020F0502020204030204" pitchFamily="34" charset="0"/>
              </a:rPr>
              <a:t>My dear Sister,                                                                                                                     </a:t>
            </a:r>
            <a:r>
              <a:rPr lang="en-US" sz="1800" dirty="0" err="1">
                <a:solidFill>
                  <a:schemeClr val="tx1"/>
                </a:solidFill>
                <a:latin typeface="Calibri" panose="020F0502020204030204" pitchFamily="34" charset="0"/>
                <a:ea typeface="+mn-lt"/>
                <a:cs typeface="Calibri" panose="020F0502020204030204" pitchFamily="34" charset="0"/>
              </a:rPr>
              <a:t>Longueuil</a:t>
            </a:r>
            <a:r>
              <a:rPr lang="en-US" sz="1800" dirty="0">
                <a:solidFill>
                  <a:schemeClr val="tx1"/>
                </a:solidFill>
                <a:latin typeface="Calibri" panose="020F0502020204030204" pitchFamily="34" charset="0"/>
                <a:ea typeface="+mn-lt"/>
                <a:cs typeface="Calibri" panose="020F0502020204030204" pitchFamily="34" charset="0"/>
              </a:rPr>
              <a:t>, March 11, 1844</a:t>
            </a:r>
            <a:endParaRPr lang="en-US" sz="1800" dirty="0">
              <a:solidFill>
                <a:schemeClr val="tx1"/>
              </a:solidFill>
              <a:latin typeface="Calibri" panose="020F0502020204030204" pitchFamily="34" charset="0"/>
              <a:cs typeface="Calibri" panose="020F0502020204030204" pitchFamily="34" charset="0"/>
            </a:endParaRPr>
          </a:p>
          <a:p>
            <a:pPr marL="228600" indent="0">
              <a:buNone/>
            </a:pPr>
            <a:r>
              <a:rPr lang="en-US" sz="1800" dirty="0">
                <a:solidFill>
                  <a:schemeClr val="tx1"/>
                </a:solidFill>
                <a:latin typeface="Calibri" panose="020F0502020204030204" pitchFamily="34" charset="0"/>
                <a:cs typeface="Calibri" panose="020F0502020204030204" pitchFamily="34" charset="0"/>
              </a:rPr>
              <a:t>        I thank you for the kindness that makes you solicitous for me. It is true that to speak to me as you do, you have only to listen to what your sisterly heart tells you. Now we have something more than the language of nature; we are sisters by a double title. You have experienced what one feels in a family on the occasion of a birth, and ever increasing joy, the joy that I myself am now experiencing. I am a bit upset because of your having written to me first. However, I hope you will excuse my silence. The deep solitude of the novitiate will give you the reason for it.</a:t>
            </a:r>
          </a:p>
          <a:p>
            <a:pPr marL="228600" indent="0">
              <a:buNone/>
            </a:pPr>
            <a:r>
              <a:rPr lang="en-US" sz="1800" dirty="0">
                <a:solidFill>
                  <a:schemeClr val="tx1"/>
                </a:solidFill>
                <a:latin typeface="Calibri" panose="020F0502020204030204" pitchFamily="34" charset="0"/>
                <a:cs typeface="Calibri" panose="020F0502020204030204" pitchFamily="34" charset="0"/>
              </a:rPr>
              <a:t>        I am clothed with the holy habit of a religious and I have been given the name of </a:t>
            </a:r>
            <a:r>
              <a:rPr lang="en-US" sz="1800" u="sng" dirty="0">
                <a:solidFill>
                  <a:schemeClr val="tx1"/>
                </a:solidFill>
                <a:latin typeface="Calibri" panose="020F0502020204030204" pitchFamily="34" charset="0"/>
                <a:cs typeface="Calibri" panose="020F0502020204030204" pitchFamily="34" charset="0"/>
              </a:rPr>
              <a:t>Marie Rose;</a:t>
            </a:r>
            <a:r>
              <a:rPr lang="en-US" sz="1800" dirty="0">
                <a:solidFill>
                  <a:schemeClr val="tx1"/>
                </a:solidFill>
                <a:latin typeface="Calibri" panose="020F0502020204030204" pitchFamily="34" charset="0"/>
                <a:cs typeface="Calibri" panose="020F0502020204030204" pitchFamily="34" charset="0"/>
              </a:rPr>
              <a:t> may I be a rose of pleasing perfume to Jesus Christ. You </a:t>
            </a:r>
            <a:r>
              <a:rPr lang="en-US" sz="1800" dirty="0">
                <a:solidFill>
                  <a:schemeClr val="tx1"/>
                </a:solidFill>
                <a:latin typeface="Calibri" panose="020F0502020204030204" pitchFamily="34" charset="0"/>
                <a:ea typeface="+mn-lt"/>
                <a:cs typeface="Calibri" panose="020F0502020204030204" pitchFamily="34" charset="0"/>
              </a:rPr>
              <a:t>must assist me by your prayers to fulfill the obligations imposed by this mysterious name.</a:t>
            </a:r>
          </a:p>
          <a:p>
            <a:pPr marL="228600" indent="0">
              <a:buNone/>
            </a:pPr>
            <a:r>
              <a:rPr lang="en-US" sz="1800" dirty="0">
                <a:solidFill>
                  <a:schemeClr val="tx1"/>
                </a:solidFill>
                <a:latin typeface="Calibri" panose="020F0502020204030204" pitchFamily="34" charset="0"/>
                <a:cs typeface="Calibri" panose="020F0502020204030204" pitchFamily="34" charset="0"/>
              </a:rPr>
              <a:t>. . . . . . . . </a:t>
            </a:r>
          </a:p>
          <a:p>
            <a:pPr marL="228600" indent="0">
              <a:spcAft>
                <a:spcPts val="1200"/>
              </a:spcAft>
              <a:buNone/>
            </a:pPr>
            <a:r>
              <a:rPr lang="en-US" sz="1800" dirty="0">
                <a:solidFill>
                  <a:schemeClr val="tx1"/>
                </a:solidFill>
                <a:latin typeface="Calibri" panose="020F0502020204030204" pitchFamily="34" charset="0"/>
                <a:cs typeface="Calibri" panose="020F0502020204030204" pitchFamily="34" charset="0"/>
              </a:rPr>
              <a:t>        I count on the help of your prayers.  Walking on the same pathway, let us help each other to surmount the difficulties that arise. With this in mind, I shall always be,                                                    </a:t>
            </a:r>
          </a:p>
          <a:p>
            <a:pPr marL="228600" indent="0">
              <a:buNone/>
            </a:pPr>
            <a:r>
              <a:rPr lang="en-US" sz="1800" dirty="0">
                <a:solidFill>
                  <a:schemeClr val="tx1"/>
                </a:solidFill>
                <a:latin typeface="Calibri" panose="020F0502020204030204" pitchFamily="34" charset="0"/>
                <a:cs typeface="Calibri" panose="020F0502020204030204" pitchFamily="34" charset="0"/>
              </a:rPr>
              <a:t>                                                                                      Very lovingly yours,</a:t>
            </a:r>
          </a:p>
          <a:p>
            <a:pPr marL="228600" indent="0">
              <a:buNone/>
            </a:pPr>
            <a:r>
              <a:rPr lang="en-US" sz="1800" dirty="0">
                <a:solidFill>
                  <a:schemeClr val="tx1"/>
                </a:solidFill>
                <a:latin typeface="Calibri" panose="020F0502020204030204" pitchFamily="34" charset="0"/>
                <a:cs typeface="Calibri" panose="020F0502020204030204" pitchFamily="34" charset="0"/>
              </a:rPr>
              <a:t>                                                                                       Sister Marie Rose</a:t>
            </a:r>
          </a:p>
          <a:p>
            <a:pPr marL="228600" indent="0">
              <a:buNone/>
            </a:pPr>
            <a:r>
              <a:rPr lang="en-US" sz="1800" dirty="0">
                <a:solidFill>
                  <a:srgbClr val="201449">
                    <a:alpha val="70000"/>
                  </a:srgbClr>
                </a:solidFill>
                <a:latin typeface="Calibri" panose="020F0502020204030204" pitchFamily="34" charset="0"/>
                <a:cs typeface="Calibri" panose="020F0502020204030204" pitchFamily="34" charset="0"/>
              </a:rPr>
              <a:t>                                                                               </a:t>
            </a:r>
          </a:p>
          <a:p>
            <a:pPr marL="228600" indent="0">
              <a:buNone/>
            </a:pPr>
            <a:endParaRPr lang="en-US" sz="1800" dirty="0">
              <a:solidFill>
                <a:srgbClr val="201449">
                  <a:alpha val="70000"/>
                </a:srgbClr>
              </a:solidFill>
              <a:latin typeface="Calibri" panose="020F0502020204030204" pitchFamily="34" charset="0"/>
              <a:cs typeface="Calibri" panose="020F0502020204030204" pitchFamily="34" charset="0"/>
            </a:endParaRPr>
          </a:p>
          <a:p>
            <a:pPr marL="228600" indent="0">
              <a:buNone/>
            </a:pPr>
            <a:endParaRPr lang="en-US" sz="18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530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10DAD3A-E7A8-5693-BC9B-F8587F7225B6}"/>
              </a:ext>
            </a:extLst>
          </p:cNvPr>
          <p:cNvSpPr>
            <a:spLocks noGrp="1"/>
          </p:cNvSpPr>
          <p:nvPr>
            <p:ph type="body" sz="half" idx="2"/>
          </p:nvPr>
        </p:nvSpPr>
        <p:spPr>
          <a:xfrm>
            <a:off x="839789" y="2209800"/>
            <a:ext cx="3410478" cy="3659188"/>
          </a:xfrm>
        </p:spPr>
        <p:txBody>
          <a:bodyPr>
            <a:normAutofit/>
          </a:bodyPr>
          <a:lstStyle/>
          <a:p>
            <a:pPr marL="457200" indent="-457200">
              <a:buFont typeface="+mj-lt"/>
              <a:buAutoNum type="arabicPeriod" startAt="9"/>
            </a:pPr>
            <a:r>
              <a:rPr lang="en-US" sz="3200" dirty="0">
                <a:latin typeface="Calibri" panose="020F0502020204030204" pitchFamily="34" charset="0"/>
                <a:ea typeface="+mn-lt"/>
                <a:cs typeface="Calibri" panose="020F0502020204030204" pitchFamily="34" charset="0"/>
              </a:rPr>
              <a:t>March 1844, </a:t>
            </a:r>
            <a:r>
              <a:rPr lang="en-US" sz="3200" dirty="0" err="1">
                <a:latin typeface="Calibri" panose="020F0502020204030204" pitchFamily="34" charset="0"/>
                <a:ea typeface="+mn-lt"/>
                <a:cs typeface="Calibri" panose="020F0502020204030204" pitchFamily="34" charset="0"/>
              </a:rPr>
              <a:t>Hedwidge</a:t>
            </a:r>
            <a:r>
              <a:rPr lang="en-US" sz="3200" dirty="0">
                <a:latin typeface="Calibri" panose="020F0502020204030204" pitchFamily="34" charset="0"/>
                <a:ea typeface="+mn-lt"/>
                <a:cs typeface="Calibri" panose="020F0502020204030204" pitchFamily="34" charset="0"/>
              </a:rPr>
              <a:t> </a:t>
            </a:r>
            <a:r>
              <a:rPr lang="en-US" sz="3200" dirty="0" err="1">
                <a:latin typeface="Calibri" panose="020F0502020204030204" pitchFamily="34" charset="0"/>
                <a:ea typeface="+mn-lt"/>
                <a:cs typeface="Calibri" panose="020F0502020204030204" pitchFamily="34" charset="0"/>
              </a:rPr>
              <a:t>Davignon</a:t>
            </a:r>
            <a:r>
              <a:rPr lang="en-US" sz="3200" dirty="0">
                <a:latin typeface="Calibri" panose="020F0502020204030204" pitchFamily="34" charset="0"/>
                <a:ea typeface="+mn-lt"/>
                <a:cs typeface="Calibri" panose="020F0502020204030204" pitchFamily="34" charset="0"/>
              </a:rPr>
              <a:t> arrived. </a:t>
            </a:r>
          </a:p>
        </p:txBody>
      </p:sp>
      <p:pic>
        <p:nvPicPr>
          <p:cNvPr id="7" name="Marcador de posición de imagen 6" descr="Imagen en blanco y negro de un hombre&#10;&#10;Descripción generada automáticamente con confianza media">
            <a:extLst>
              <a:ext uri="{FF2B5EF4-FFF2-40B4-BE49-F238E27FC236}">
                <a16:creationId xmlns:a16="http://schemas.microsoft.com/office/drawing/2014/main" id="{70B5F424-B1EA-88DD-56AB-CC31CFD533F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5010" b="15010"/>
          <a:stretch>
            <a:fillRect/>
          </a:stretch>
        </p:blipFill>
        <p:spPr>
          <a:xfrm>
            <a:off x="4658254" y="841375"/>
            <a:ext cx="6172200" cy="5175250"/>
          </a:xfrm>
        </p:spPr>
      </p:pic>
    </p:spTree>
    <p:extLst>
      <p:ext uri="{BB962C8B-B14F-4D97-AF65-F5344CB8AC3E}">
        <p14:creationId xmlns:p14="http://schemas.microsoft.com/office/powerpoint/2010/main" val="1767143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3AC302-9951-DE59-BE62-CAC33A79EE1C}"/>
              </a:ext>
            </a:extLst>
          </p:cNvPr>
          <p:cNvSpPr>
            <a:spLocks noGrp="1"/>
          </p:cNvSpPr>
          <p:nvPr>
            <p:ph type="body" sz="half" idx="2"/>
          </p:nvPr>
        </p:nvSpPr>
        <p:spPr>
          <a:xfrm>
            <a:off x="1471798" y="760972"/>
            <a:ext cx="4028046" cy="5108016"/>
          </a:xfrm>
        </p:spPr>
        <p:txBody>
          <a:bodyPr>
            <a:noAutofit/>
          </a:bodyPr>
          <a:lstStyle/>
          <a:p>
            <a:pPr marL="514350" indent="-514350">
              <a:buFont typeface="+mj-lt"/>
              <a:buAutoNum type="arabicPeriod" startAt="10"/>
            </a:pPr>
            <a:r>
              <a:rPr lang="en-US" sz="3200" dirty="0">
                <a:latin typeface="Calibri" panose="020F0502020204030204" pitchFamily="34" charset="0"/>
                <a:cs typeface="Calibri" panose="020F0502020204030204" pitchFamily="34" charset="0"/>
              </a:rPr>
              <a:t>August 8, The arrival from France of the book of Constitutions and </a:t>
            </a:r>
            <a:r>
              <a:rPr lang="en-US" sz="3200" b="1" dirty="0">
                <a:latin typeface="Calibri" panose="020F0502020204030204" pitchFamily="34" charset="0"/>
                <a:cs typeface="Calibri" panose="020F0502020204030204" pitchFamily="34" charset="0"/>
              </a:rPr>
              <a:t>a doll dressed in the habit.</a:t>
            </a:r>
            <a:endParaRPr lang="en-CA" sz="3200" b="1" dirty="0">
              <a:latin typeface="Calibri" panose="020F0502020204030204" pitchFamily="34" charset="0"/>
              <a:cs typeface="Calibri" panose="020F0502020204030204" pitchFamily="34" charset="0"/>
            </a:endParaRPr>
          </a:p>
        </p:txBody>
      </p:sp>
      <p:pic>
        <p:nvPicPr>
          <p:cNvPr id="27" name="Marcador de posición de imagen 26" descr="Una persona con un vestido de color negro&#10;&#10;Descripción generada automáticamente con confianza baja">
            <a:extLst>
              <a:ext uri="{FF2B5EF4-FFF2-40B4-BE49-F238E27FC236}">
                <a16:creationId xmlns:a16="http://schemas.microsoft.com/office/drawing/2014/main" id="{C2DA50C0-D7FD-1E22-67C8-9CD52F1A4C80}"/>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472" b="472"/>
          <a:stretch>
            <a:fillRect/>
          </a:stretch>
        </p:blipFill>
        <p:spPr>
          <a:xfrm>
            <a:off x="6689162" y="752475"/>
            <a:ext cx="3140075" cy="5108575"/>
          </a:xfrm>
        </p:spPr>
      </p:pic>
    </p:spTree>
    <p:extLst>
      <p:ext uri="{BB962C8B-B14F-4D97-AF65-F5344CB8AC3E}">
        <p14:creationId xmlns:p14="http://schemas.microsoft.com/office/powerpoint/2010/main" val="1653281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F88168-2938-CCF1-26D9-E8D4555E6E63}"/>
              </a:ext>
            </a:extLst>
          </p:cNvPr>
          <p:cNvSpPr>
            <a:spLocks noGrp="1"/>
          </p:cNvSpPr>
          <p:nvPr>
            <p:ph type="body" sz="half" idx="2"/>
          </p:nvPr>
        </p:nvSpPr>
        <p:spPr>
          <a:xfrm>
            <a:off x="839787" y="692515"/>
            <a:ext cx="6112555" cy="5691351"/>
          </a:xfrm>
        </p:spPr>
        <p:txBody>
          <a:bodyPr>
            <a:normAutofit fontScale="92500" lnSpcReduction="10000"/>
          </a:bodyPr>
          <a:lstStyle/>
          <a:p>
            <a:pPr marL="457200" indent="-457200">
              <a:buFont typeface="+mj-lt"/>
              <a:buAutoNum type="arabicPeriod" startAt="11"/>
            </a:pPr>
            <a:r>
              <a:rPr lang="en-US" sz="2400" dirty="0">
                <a:latin typeface="Calibri" panose="020F0502020204030204" pitchFamily="34" charset="0"/>
                <a:cs typeface="Calibri" panose="020F0502020204030204" pitchFamily="34" charset="0"/>
              </a:rPr>
              <a:t>12. December 8th, 1844: first profession in the parish church at the Eucharist</a:t>
            </a:r>
          </a:p>
          <a:p>
            <a:pPr marL="457200" indent="-457200">
              <a:buFont typeface="+mj-lt"/>
              <a:buAutoNum type="arabicPeriod" startAt="11"/>
            </a:pPr>
            <a:r>
              <a:rPr lang="en-US" sz="2400" dirty="0">
                <a:latin typeface="Calibri" panose="020F0502020204030204" pitchFamily="34" charset="0"/>
                <a:cs typeface="Calibri" panose="020F0502020204030204" pitchFamily="34" charset="0"/>
              </a:rPr>
              <a:t>13. </a:t>
            </a:r>
            <a:r>
              <a:rPr lang="en-US" sz="2400" b="1" dirty="0">
                <a:latin typeface="Calibri" panose="020F0502020204030204" pitchFamily="34" charset="0"/>
                <a:cs typeface="Calibri" panose="020F0502020204030204" pitchFamily="34" charset="0"/>
              </a:rPr>
              <a:t>Marie Rose </a:t>
            </a:r>
            <a:r>
              <a:rPr lang="en-US" sz="2400" dirty="0">
                <a:latin typeface="Calibri" panose="020F0502020204030204" pitchFamily="34" charset="0"/>
                <a:cs typeface="Calibri" panose="020F0502020204030204" pitchFamily="34" charset="0"/>
              </a:rPr>
              <a:t>is named superior, mistress of novices and general treasurer.  She was to be called "mother".  </a:t>
            </a:r>
            <a:br>
              <a:rPr lang="en-US" sz="2400" dirty="0">
                <a:latin typeface="Calibri" panose="020F0502020204030204" pitchFamily="34" charset="0"/>
                <a:cs typeface="Calibri" panose="020F0502020204030204" pitchFamily="34" charset="0"/>
              </a:rPr>
            </a:b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Sister </a:t>
            </a:r>
            <a:r>
              <a:rPr lang="en-US" sz="2400" b="1" dirty="0">
                <a:latin typeface="Calibri" panose="020F0502020204030204" pitchFamily="34" charset="0"/>
                <a:cs typeface="Calibri" panose="020F0502020204030204" pitchFamily="34" charset="0"/>
              </a:rPr>
              <a:t>Marie Madeleine </a:t>
            </a:r>
            <a:r>
              <a:rPr lang="en-US" sz="2400" dirty="0">
                <a:latin typeface="Calibri" panose="020F0502020204030204" pitchFamily="34" charset="0"/>
                <a:cs typeface="Calibri" panose="020F0502020204030204" pitchFamily="34" charset="0"/>
              </a:rPr>
              <a:t>was assistant and directress of the boarding school.  </a:t>
            </a:r>
            <a:br>
              <a:rPr lang="en-US" sz="2400" dirty="0">
                <a:latin typeface="Calibri" panose="020F0502020204030204" pitchFamily="34" charset="0"/>
                <a:cs typeface="Calibri" panose="020F0502020204030204" pitchFamily="34" charset="0"/>
              </a:rPr>
            </a:br>
            <a:br>
              <a:rPr lang="en-US" sz="2400" dirty="0">
                <a:latin typeface="Calibri" panose="020F0502020204030204" pitchFamily="34" charset="0"/>
                <a:cs typeface="Calibri" panose="020F0502020204030204" pitchFamily="34" charset="0"/>
              </a:rPr>
            </a:br>
            <a:r>
              <a:rPr lang="en-US" sz="2400" b="1" dirty="0">
                <a:latin typeface="Calibri" panose="020F0502020204030204" pitchFamily="34" charset="0"/>
                <a:cs typeface="Calibri" panose="020F0502020204030204" pitchFamily="34" charset="0"/>
              </a:rPr>
              <a:t>Sister Marie Agnes </a:t>
            </a:r>
            <a:r>
              <a:rPr lang="en-US" sz="2400" dirty="0">
                <a:latin typeface="Calibri" panose="020F0502020204030204" pitchFamily="34" charset="0"/>
                <a:cs typeface="Calibri" panose="020F0502020204030204" pitchFamily="34" charset="0"/>
              </a:rPr>
              <a:t>had charge of the upkeep of the house.</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The community now had ecclesiastical approval.  Mother Marie Rose, in early January of 1845 would request the legal incorporation of the Institute.</a:t>
            </a:r>
            <a:endParaRPr lang="en-CA" sz="2400" dirty="0">
              <a:latin typeface="Calibri" panose="020F0502020204030204" pitchFamily="34" charset="0"/>
              <a:cs typeface="Calibri" panose="020F0502020204030204" pitchFamily="34" charset="0"/>
            </a:endParaRPr>
          </a:p>
        </p:txBody>
      </p:sp>
      <p:pic>
        <p:nvPicPr>
          <p:cNvPr id="8" name="Imagen 7" descr="Imagen que contiene foto, pastel, decorado, tabla&#10;&#10;Descripción generada automáticamente">
            <a:extLst>
              <a:ext uri="{FF2B5EF4-FFF2-40B4-BE49-F238E27FC236}">
                <a16:creationId xmlns:a16="http://schemas.microsoft.com/office/drawing/2014/main" id="{8A0B1F6D-38C9-0D65-B8A4-A323BFA67E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0534" y="4411701"/>
            <a:ext cx="1880533" cy="1753784"/>
          </a:xfrm>
          <a:prstGeom prst="rect">
            <a:avLst/>
          </a:prstGeom>
        </p:spPr>
      </p:pic>
      <p:pic>
        <p:nvPicPr>
          <p:cNvPr id="10" name="Imagen 9" descr="Imagen en blanco y negro&#10;&#10;Descripción generada automáticamente con confianza media">
            <a:extLst>
              <a:ext uri="{FF2B5EF4-FFF2-40B4-BE49-F238E27FC236}">
                <a16:creationId xmlns:a16="http://schemas.microsoft.com/office/drawing/2014/main" id="{0FEFA5CE-0A91-3FCF-FD2F-77B4D9938D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29866" y="2616530"/>
            <a:ext cx="1881201" cy="1624939"/>
          </a:xfrm>
          <a:prstGeom prst="rect">
            <a:avLst/>
          </a:prstGeom>
        </p:spPr>
      </p:pic>
      <p:pic>
        <p:nvPicPr>
          <p:cNvPr id="14" name="Marcador de posición de imagen 13" descr="Un dibujo de una persona&#10;&#10;Descripción generada automáticamente con confianza baja">
            <a:extLst>
              <a:ext uri="{FF2B5EF4-FFF2-40B4-BE49-F238E27FC236}">
                <a16:creationId xmlns:a16="http://schemas.microsoft.com/office/drawing/2014/main" id="{EE777544-7201-51E4-A6B7-D52D82766D3E}"/>
              </a:ext>
            </a:extLst>
          </p:cNvPr>
          <p:cNvPicPr>
            <a:picLocks noGrp="1" noChangeAspect="1"/>
          </p:cNvPicPr>
          <p:nvPr>
            <p:ph type="pic" idx="1"/>
          </p:nvPr>
        </p:nvPicPr>
        <p:blipFill>
          <a:blip r:embed="rId5" cstate="print">
            <a:extLst>
              <a:ext uri="{28A0092B-C50C-407E-A947-70E740481C1C}">
                <a14:useLocalDpi xmlns:a14="http://schemas.microsoft.com/office/drawing/2010/main" val="0"/>
              </a:ext>
            </a:extLst>
          </a:blip>
          <a:srcRect t="14736" b="14736"/>
          <a:stretch>
            <a:fillRect/>
          </a:stretch>
        </p:blipFill>
        <p:spPr>
          <a:xfrm>
            <a:off x="7217849" y="692515"/>
            <a:ext cx="1893218" cy="1753784"/>
          </a:xfrm>
        </p:spPr>
      </p:pic>
    </p:spTree>
    <p:extLst>
      <p:ext uri="{BB962C8B-B14F-4D97-AF65-F5344CB8AC3E}">
        <p14:creationId xmlns:p14="http://schemas.microsoft.com/office/powerpoint/2010/main" val="670468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descr="Un dibujo de una persona&#10;&#10;Descripción generada automáticamente con confianza baja">
            <a:extLst>
              <a:ext uri="{FF2B5EF4-FFF2-40B4-BE49-F238E27FC236}">
                <a16:creationId xmlns:a16="http://schemas.microsoft.com/office/drawing/2014/main" id="{2ACF4B30-A505-59D7-4479-C9A037D4AD72}"/>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4640" b="14640"/>
          <a:stretch>
            <a:fillRect/>
          </a:stretch>
        </p:blipFill>
        <p:spPr/>
      </p:pic>
      <p:sp>
        <p:nvSpPr>
          <p:cNvPr id="4" name="Text Placeholder 3">
            <a:extLst>
              <a:ext uri="{FF2B5EF4-FFF2-40B4-BE49-F238E27FC236}">
                <a16:creationId xmlns:a16="http://schemas.microsoft.com/office/drawing/2014/main" id="{5D82515A-FB5E-1CAC-ECF1-CFC99B3E88F1}"/>
              </a:ext>
            </a:extLst>
          </p:cNvPr>
          <p:cNvSpPr>
            <a:spLocks noGrp="1"/>
          </p:cNvSpPr>
          <p:nvPr>
            <p:ph type="body" sz="half" idx="2"/>
          </p:nvPr>
        </p:nvSpPr>
        <p:spPr>
          <a:xfrm>
            <a:off x="584294" y="1306286"/>
            <a:ext cx="4310435" cy="4554764"/>
          </a:xfrm>
        </p:spPr>
        <p:txBody>
          <a:bodyPr>
            <a:normAutofit/>
          </a:bodyPr>
          <a:lstStyle/>
          <a:p>
            <a:r>
              <a:rPr lang="en-US" sz="3200" dirty="0">
                <a:latin typeface="Calibri" panose="020F0502020204030204" pitchFamily="34" charset="0"/>
                <a:cs typeface="Calibri" panose="020F0502020204030204" pitchFamily="34" charset="0"/>
              </a:rPr>
              <a:t>On August 15, 1846, the first five sisters made their final profession. At this time a fourth vow was added: "to dedicate oneself to the education of young persons"</a:t>
            </a:r>
            <a:endParaRPr lang="en-CA"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9608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a:extLst>
              <a:ext uri="{FF2B5EF4-FFF2-40B4-BE49-F238E27FC236}">
                <a16:creationId xmlns:a16="http://schemas.microsoft.com/office/drawing/2014/main" id="{7A9501CA-E6F8-8F2C-7063-D673065157FD}"/>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143" r="4143"/>
          <a:stretch>
            <a:fillRect/>
          </a:stretch>
        </p:blipFill>
        <p:spPr>
          <a:xfrm>
            <a:off x="4733364" y="685800"/>
            <a:ext cx="6622023" cy="4932177"/>
          </a:xfrm>
        </p:spPr>
      </p:pic>
      <p:sp>
        <p:nvSpPr>
          <p:cNvPr id="4" name="Text Placeholder 3">
            <a:extLst>
              <a:ext uri="{FF2B5EF4-FFF2-40B4-BE49-F238E27FC236}">
                <a16:creationId xmlns:a16="http://schemas.microsoft.com/office/drawing/2014/main" id="{93E50277-AB35-A850-6B88-55AC1A39FC70}"/>
              </a:ext>
            </a:extLst>
          </p:cNvPr>
          <p:cNvSpPr>
            <a:spLocks noGrp="1"/>
          </p:cNvSpPr>
          <p:nvPr>
            <p:ph type="body" sz="half" idx="2"/>
          </p:nvPr>
        </p:nvSpPr>
        <p:spPr>
          <a:xfrm>
            <a:off x="839788" y="936811"/>
            <a:ext cx="3745659" cy="4932177"/>
          </a:xfrm>
        </p:spPr>
        <p:txBody>
          <a:bodyPr>
            <a:noAutofit/>
          </a:bodyPr>
          <a:lstStyle/>
          <a:p>
            <a:pPr marL="514350" indent="-514350">
              <a:buFont typeface="+mj-lt"/>
              <a:buAutoNum type="arabicPeriod" startAt="13"/>
            </a:pPr>
            <a:r>
              <a:rPr lang="en-US" sz="2400" dirty="0">
                <a:latin typeface="Calibri" panose="020F0502020204030204" pitchFamily="34" charset="0"/>
                <a:cs typeface="Calibri" panose="020F0502020204030204" pitchFamily="34" charset="0"/>
              </a:rPr>
              <a:t>June 1844. Evidence that the convent is too small for all the recruits and Students: the parish buys a hotel </a:t>
            </a:r>
            <a:r>
              <a:rPr lang="en-US" sz="2400" dirty="0">
                <a:latin typeface="Calibri" panose="020F0502020204030204" pitchFamily="34" charset="0"/>
                <a:ea typeface="+mj-lt"/>
                <a:cs typeface="Calibri" panose="020F0502020204030204" pitchFamily="34" charset="0"/>
              </a:rPr>
              <a:t>converts it into a school</a:t>
            </a:r>
            <a:r>
              <a:rPr lang="en-US" sz="2400" dirty="0">
                <a:latin typeface="Calibri" panose="020F0502020204030204" pitchFamily="34" charset="0"/>
                <a:cs typeface="Calibri" panose="020F0502020204030204" pitchFamily="34" charset="0"/>
              </a:rPr>
              <a:t> and donates to the sisters.</a:t>
            </a:r>
            <a:br>
              <a:rPr lang="en-US" sz="2400" dirty="0">
                <a:latin typeface="Calibri" panose="020F0502020204030204" pitchFamily="34" charset="0"/>
                <a:cs typeface="Calibri" panose="020F0502020204030204" pitchFamily="34" charset="0"/>
              </a:rPr>
            </a:br>
            <a:br>
              <a:rPr lang="en-US" sz="2400" dirty="0">
                <a:latin typeface="Calibri" panose="020F0502020204030204" pitchFamily="34" charset="0"/>
                <a:cs typeface="Calibri" panose="020F0502020204030204" pitchFamily="34" charset="0"/>
              </a:rPr>
            </a:br>
            <a:br>
              <a:rPr lang="en-US" sz="24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Procession to the 1</a:t>
            </a:r>
            <a:r>
              <a:rPr lang="en-US" sz="1800" baseline="30000" dirty="0">
                <a:latin typeface="Calibri" panose="020F0502020204030204" pitchFamily="34" charset="0"/>
                <a:cs typeface="Calibri" panose="020F0502020204030204" pitchFamily="34" charset="0"/>
              </a:rPr>
              <a:t>st</a:t>
            </a:r>
            <a:r>
              <a:rPr lang="en-US" sz="1800" dirty="0">
                <a:latin typeface="Calibri" panose="020F0502020204030204" pitchFamily="34" charset="0"/>
                <a:cs typeface="Calibri" panose="020F0502020204030204" pitchFamily="34" charset="0"/>
              </a:rPr>
              <a:t> convent-school</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619191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19F6F8-FB26-81F0-1513-CB2493F58EB6}"/>
              </a:ext>
            </a:extLst>
          </p:cNvPr>
          <p:cNvSpPr>
            <a:spLocks noGrp="1"/>
          </p:cNvSpPr>
          <p:nvPr>
            <p:ph sz="half" idx="1"/>
          </p:nvPr>
        </p:nvSpPr>
        <p:spPr>
          <a:xfrm>
            <a:off x="536276" y="1656374"/>
            <a:ext cx="4914579" cy="4649984"/>
          </a:xfrm>
        </p:spPr>
        <p:txBody>
          <a:bodyPr vert="horz" lIns="91440" tIns="45720" rIns="91440" bIns="45720" rtlCol="0" anchor="t">
            <a:noAutofit/>
          </a:bodyPr>
          <a:lstStyle/>
          <a:p>
            <a:pPr indent="-457200">
              <a:spcBef>
                <a:spcPts val="1800"/>
              </a:spcBef>
            </a:pPr>
            <a:r>
              <a:rPr lang="en-US" sz="2400" dirty="0">
                <a:solidFill>
                  <a:schemeClr val="tx1"/>
                </a:solidFill>
                <a:latin typeface="Calibri" panose="020F0502020204030204" pitchFamily="34" charset="0"/>
                <a:ea typeface="+mn-lt"/>
                <a:cs typeface="Calibri" panose="020F0502020204030204" pitchFamily="34" charset="0"/>
              </a:rPr>
              <a:t>John 20:21 "Like our Creator sent me, I am sending you."</a:t>
            </a:r>
          </a:p>
          <a:p>
            <a:pPr indent="-457200">
              <a:spcBef>
                <a:spcPts val="1800"/>
              </a:spcBef>
              <a:buClr>
                <a:srgbClr val="E4DEF6"/>
              </a:buClr>
            </a:pPr>
            <a:r>
              <a:rPr lang="en-US" sz="2400" dirty="0">
                <a:solidFill>
                  <a:schemeClr val="tx1"/>
                </a:solidFill>
                <a:latin typeface="Calibri" panose="020F0502020204030204" pitchFamily="34" charset="0"/>
                <a:ea typeface="+mn-lt"/>
                <a:cs typeface="Calibri" panose="020F0502020204030204" pitchFamily="34" charset="0"/>
              </a:rPr>
              <a:t>Ephesians 4:11-13 ".. So that the saints together make a unity in the convergence of the work of service, building up the body of Christ</a:t>
            </a:r>
          </a:p>
          <a:p>
            <a:pPr indent="-457200">
              <a:spcBef>
                <a:spcPts val="1800"/>
              </a:spcBef>
              <a:buClr>
                <a:srgbClr val="E4DEF6"/>
              </a:buClr>
            </a:pPr>
            <a:r>
              <a:rPr lang="en-US" sz="2400" dirty="0">
                <a:solidFill>
                  <a:schemeClr val="tx1"/>
                </a:solidFill>
                <a:latin typeface="Calibri" panose="020F0502020204030204" pitchFamily="34" charset="0"/>
                <a:ea typeface="+mn-lt"/>
                <a:cs typeface="Calibri" panose="020F0502020204030204" pitchFamily="34" charset="0"/>
              </a:rPr>
              <a:t>Isaias 61:1-2 "The Spirit of God is upon me....has sent me..."</a:t>
            </a:r>
          </a:p>
          <a:p>
            <a:pPr indent="-457200">
              <a:lnSpc>
                <a:spcPct val="120000"/>
              </a:lnSpc>
              <a:spcBef>
                <a:spcPts val="1800"/>
              </a:spcBef>
              <a:buClr>
                <a:srgbClr val="E4DEF6"/>
              </a:buClr>
            </a:pPr>
            <a:endParaRPr lang="en-US" sz="2400" dirty="0">
              <a:solidFill>
                <a:schemeClr val="tx1"/>
              </a:solidFill>
              <a:latin typeface="Calibri" panose="020F0502020204030204" pitchFamily="34" charset="0"/>
              <a:ea typeface="+mn-lt"/>
              <a:cs typeface="Calibri" panose="020F0502020204030204" pitchFamily="34" charset="0"/>
            </a:endParaRPr>
          </a:p>
          <a:p>
            <a:pPr indent="-457200">
              <a:spcBef>
                <a:spcPts val="1800"/>
              </a:spcBef>
              <a:buClr>
                <a:srgbClr val="E4DEF6"/>
              </a:buClr>
            </a:pPr>
            <a:endParaRPr lang="en-US" sz="2400" dirty="0">
              <a:solidFill>
                <a:srgbClr val="201449">
                  <a:alpha val="70000"/>
                </a:srgbClr>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10780E73-E027-822C-F844-36A2BA237833}"/>
              </a:ext>
            </a:extLst>
          </p:cNvPr>
          <p:cNvSpPr>
            <a:spLocks noGrp="1"/>
          </p:cNvSpPr>
          <p:nvPr>
            <p:ph sz="half" idx="2"/>
          </p:nvPr>
        </p:nvSpPr>
        <p:spPr>
          <a:xfrm>
            <a:off x="5729591" y="1656374"/>
            <a:ext cx="5926133" cy="5276517"/>
          </a:xfrm>
        </p:spPr>
        <p:txBody>
          <a:bodyPr vert="horz" lIns="91440" tIns="45720" rIns="91440" bIns="45720" rtlCol="0" anchor="t">
            <a:noAutofit/>
          </a:bodyPr>
          <a:lstStyle/>
          <a:p>
            <a:pPr marL="514350" indent="-514350">
              <a:lnSpc>
                <a:spcPct val="100000"/>
              </a:lnSpc>
              <a:buClr>
                <a:srgbClr val="E4DEF6"/>
              </a:buClr>
              <a:buFont typeface="+mj-lt"/>
              <a:buAutoNum type="arabicPeriod" startAt="14"/>
            </a:pPr>
            <a:r>
              <a:rPr lang="en-US" sz="2400" dirty="0">
                <a:solidFill>
                  <a:schemeClr val="tx1"/>
                </a:solidFill>
                <a:latin typeface="Calibri" panose="020F0502020204030204" pitchFamily="34" charset="0"/>
                <a:ea typeface="+mn-lt"/>
                <a:cs typeface="Calibri" panose="020F0502020204030204" pitchFamily="34" charset="0"/>
              </a:rPr>
              <a:t>By her free and faithful commitment, each sister contributes to the actualization of the community charism in bringing her particular gifts.</a:t>
            </a:r>
            <a:br>
              <a:rPr lang="en-US" sz="2400" dirty="0">
                <a:solidFill>
                  <a:schemeClr val="tx1"/>
                </a:solidFill>
                <a:latin typeface="Calibri" panose="020F0502020204030204" pitchFamily="34" charset="0"/>
                <a:ea typeface="+mn-lt"/>
                <a:cs typeface="Calibri" panose="020F0502020204030204" pitchFamily="34" charset="0"/>
              </a:rPr>
            </a:br>
            <a:br>
              <a:rPr lang="en-US" sz="2400" dirty="0">
                <a:solidFill>
                  <a:schemeClr val="tx1"/>
                </a:solidFill>
                <a:latin typeface="Calibri" panose="020F0502020204030204" pitchFamily="34" charset="0"/>
                <a:ea typeface="+mn-lt"/>
                <a:cs typeface="Calibri" panose="020F0502020204030204" pitchFamily="34" charset="0"/>
              </a:rPr>
            </a:br>
            <a:r>
              <a:rPr lang="en-US" sz="2400" dirty="0">
                <a:solidFill>
                  <a:schemeClr val="tx1"/>
                </a:solidFill>
                <a:latin typeface="Calibri" panose="020F0502020204030204" pitchFamily="34" charset="0"/>
                <a:ea typeface="+mn-lt"/>
                <a:cs typeface="Calibri" panose="020F0502020204030204" pitchFamily="34" charset="0"/>
              </a:rPr>
              <a:t>The convergence of these personal and communal responses intensifies our apostolic vitality.</a:t>
            </a:r>
          </a:p>
          <a:p>
            <a:pPr marL="742950" indent="-514350">
              <a:lnSpc>
                <a:spcPct val="100000"/>
              </a:lnSpc>
              <a:buFont typeface="+mj-lt"/>
              <a:buAutoNum type="arabicPeriod" startAt="14"/>
            </a:pPr>
            <a:endParaRPr lang="en-US" sz="2400" dirty="0">
              <a:solidFill>
                <a:schemeClr val="tx1"/>
              </a:solidFill>
              <a:latin typeface="Calibri" panose="020F0502020204030204" pitchFamily="34" charset="0"/>
              <a:cs typeface="Calibri" panose="020F0502020204030204" pitchFamily="34" charset="0"/>
            </a:endParaRPr>
          </a:p>
          <a:p>
            <a:pPr marL="742950" indent="-514350">
              <a:buFont typeface="+mj-lt"/>
              <a:buAutoNum type="arabicPeriod" startAt="14"/>
            </a:pPr>
            <a:endParaRPr lang="en-US" sz="2400" dirty="0">
              <a:solidFill>
                <a:srgbClr val="201449">
                  <a:alpha val="70000"/>
                </a:srgbClr>
              </a:solidFill>
              <a:latin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E88020FC-D865-EE96-9672-CAD9B01E5DFC}"/>
              </a:ext>
            </a:extLst>
          </p:cNvPr>
          <p:cNvSpPr txBox="1">
            <a:spLocks/>
          </p:cNvSpPr>
          <p:nvPr/>
        </p:nvSpPr>
        <p:spPr>
          <a:xfrm>
            <a:off x="838200" y="971323"/>
            <a:ext cx="10515600" cy="266514"/>
          </a:xfrm>
          <a:prstGeom prst="rect">
            <a:avLst/>
          </a:prstGeom>
        </p:spPr>
        <p:txBody>
          <a:bodyPr vert="horz" lIns="91440" tIns="45720" rIns="91440" bIns="45720" rtlCol="0" anchor="ctr">
            <a:noAutofit/>
          </a:bodyPr>
          <a:lstStyle>
            <a:lvl1pPr marL="0" algn="l" defTabSz="914400" rtl="0" eaLnBrk="1" latinLnBrk="0" hangingPunct="1">
              <a:lnSpc>
                <a:spcPct val="90000"/>
              </a:lnSpc>
              <a:spcBef>
                <a:spcPct val="0"/>
              </a:spcBef>
              <a:buNone/>
              <a:defRPr lang="en-US" sz="4800" kern="120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r>
              <a:rPr lang="en-US" sz="4000" b="1" dirty="0">
                <a:latin typeface="Calibri" panose="020F0502020204030204" pitchFamily="34" charset="0"/>
                <a:cs typeface="Calibri" panose="020F0502020204030204" pitchFamily="34" charset="0"/>
              </a:rPr>
              <a:t>Constitutions on "Called to serve"</a:t>
            </a:r>
          </a:p>
        </p:txBody>
      </p:sp>
    </p:spTree>
    <p:extLst>
      <p:ext uri="{BB962C8B-B14F-4D97-AF65-F5344CB8AC3E}">
        <p14:creationId xmlns:p14="http://schemas.microsoft.com/office/powerpoint/2010/main" val="2764816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C66BEC-A35F-3A0C-FDEF-E04E5E411E96}"/>
              </a:ext>
            </a:extLst>
          </p:cNvPr>
          <p:cNvSpPr>
            <a:spLocks noGrp="1"/>
          </p:cNvSpPr>
          <p:nvPr>
            <p:ph sz="half" idx="1"/>
          </p:nvPr>
        </p:nvSpPr>
        <p:spPr>
          <a:xfrm>
            <a:off x="575735" y="863070"/>
            <a:ext cx="5393267" cy="5453063"/>
          </a:xfrm>
        </p:spPr>
        <p:txBody>
          <a:bodyPr vert="horz" lIns="91440" tIns="45720" rIns="91440" bIns="45720" rtlCol="0" anchor="t">
            <a:noAutofit/>
          </a:bodyPr>
          <a:lstStyle/>
          <a:p>
            <a:pPr indent="-457200">
              <a:spcBef>
                <a:spcPts val="1800"/>
              </a:spcBef>
              <a:buFont typeface="+mj-lt"/>
              <a:buAutoNum type="arabicPeriod" startAt="15"/>
            </a:pPr>
            <a:r>
              <a:rPr lang="en-US" sz="2000" dirty="0">
                <a:solidFill>
                  <a:schemeClr val="tx1"/>
                </a:solidFill>
                <a:latin typeface="Calibri" panose="020F0502020204030204" pitchFamily="34" charset="0"/>
                <a:ea typeface="+mn-lt"/>
                <a:cs typeface="Calibri" panose="020F0502020204030204" pitchFamily="34" charset="0"/>
              </a:rPr>
              <a:t>As individuals and as a Congregation we   </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give priority to forms of education</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that are most closely related</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to education in the faith: </a:t>
            </a:r>
          </a:p>
          <a:p>
            <a:pPr lvl="1" indent="-457200">
              <a:spcBef>
                <a:spcPts val="1800"/>
              </a:spcBef>
              <a:buClr>
                <a:srgbClr val="E4DEF6"/>
              </a:buClr>
            </a:pPr>
            <a:r>
              <a:rPr lang="en-US" sz="2000" dirty="0">
                <a:solidFill>
                  <a:schemeClr val="tx1"/>
                </a:solidFill>
                <a:latin typeface="Calibri" panose="020F0502020204030204" pitchFamily="34" charset="0"/>
                <a:ea typeface="+mn-lt"/>
                <a:cs typeface="Calibri" panose="020F0502020204030204" pitchFamily="34" charset="0"/>
              </a:rPr>
              <a:t>witnessing to the faith,</a:t>
            </a:r>
          </a:p>
          <a:p>
            <a:pPr lvl="1" indent="-457200">
              <a:spcBef>
                <a:spcPts val="1800"/>
              </a:spcBef>
              <a:buClr>
                <a:srgbClr val="E4DEF6"/>
              </a:buClr>
            </a:pPr>
            <a:r>
              <a:rPr lang="en-US" sz="2000" dirty="0">
                <a:solidFill>
                  <a:schemeClr val="tx1"/>
                </a:solidFill>
                <a:latin typeface="Calibri" panose="020F0502020204030204" pitchFamily="34" charset="0"/>
                <a:ea typeface="+mn-lt"/>
                <a:cs typeface="Calibri" panose="020F0502020204030204" pitchFamily="34" charset="0"/>
              </a:rPr>
              <a:t>preparing for the initial gift of faith,</a:t>
            </a:r>
          </a:p>
          <a:p>
            <a:pPr lvl="1" indent="-457200">
              <a:spcBef>
                <a:spcPts val="1800"/>
              </a:spcBef>
              <a:buClr>
                <a:srgbClr val="E4DEF6"/>
              </a:buClr>
            </a:pPr>
            <a:r>
              <a:rPr lang="en-US" sz="2000" dirty="0">
                <a:solidFill>
                  <a:schemeClr val="tx1"/>
                </a:solidFill>
                <a:latin typeface="Calibri" panose="020F0502020204030204" pitchFamily="34" charset="0"/>
                <a:ea typeface="+mn-lt"/>
                <a:cs typeface="Calibri" panose="020F0502020204030204" pitchFamily="34" charset="0"/>
              </a:rPr>
              <a:t>deepening the faith.</a:t>
            </a:r>
            <a:endParaRPr lang="en-US" sz="2000" dirty="0">
              <a:solidFill>
                <a:schemeClr val="tx1"/>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824F900C-C976-CB1E-B340-A313FFB2981B}"/>
              </a:ext>
            </a:extLst>
          </p:cNvPr>
          <p:cNvSpPr>
            <a:spLocks noGrp="1"/>
          </p:cNvSpPr>
          <p:nvPr>
            <p:ph sz="half" idx="2"/>
          </p:nvPr>
        </p:nvSpPr>
        <p:spPr>
          <a:xfrm>
            <a:off x="5825067" y="541867"/>
            <a:ext cx="5926665" cy="5635095"/>
          </a:xfrm>
        </p:spPr>
        <p:txBody>
          <a:bodyPr vert="horz" lIns="91440" tIns="45720" rIns="91440" bIns="45720" rtlCol="0" anchor="t">
            <a:noAutofit/>
          </a:bodyPr>
          <a:lstStyle/>
          <a:p>
            <a:pPr marL="742950" indent="-514350">
              <a:lnSpc>
                <a:spcPct val="120000"/>
              </a:lnSpc>
              <a:buFont typeface="+mj-lt"/>
              <a:buAutoNum type="arabicPeriod" startAt="16"/>
            </a:pPr>
            <a:r>
              <a:rPr lang="en-US" sz="2000" dirty="0">
                <a:solidFill>
                  <a:schemeClr val="tx1"/>
                </a:solidFill>
                <a:latin typeface="Calibri" panose="020F0502020204030204" pitchFamily="34" charset="0"/>
                <a:ea typeface="+mn-lt"/>
                <a:cs typeface="Calibri" panose="020F0502020204030204" pitchFamily="34" charset="0"/>
              </a:rPr>
              <a:t>Education in the faith demands of us    active involvement in the promotion of justice.</a:t>
            </a:r>
            <a:br>
              <a:rPr lang="en-US" sz="2000" dirty="0">
                <a:solidFill>
                  <a:schemeClr val="tx1"/>
                </a:solidFill>
                <a:latin typeface="Calibri" panose="020F0502020204030204" pitchFamily="34" charset="0"/>
                <a:ea typeface="+mn-lt"/>
                <a:cs typeface="Calibri" panose="020F0502020204030204" pitchFamily="34" charset="0"/>
              </a:rPr>
            </a:b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In this spirit and according to the teachings of the church, our educational endeavors   have a special concern for the poor and disadvantaged.</a:t>
            </a:r>
            <a:br>
              <a:rPr lang="en-US" sz="2000" dirty="0">
                <a:solidFill>
                  <a:schemeClr val="tx1"/>
                </a:solidFill>
                <a:latin typeface="Calibri" panose="020F0502020204030204" pitchFamily="34" charset="0"/>
                <a:ea typeface="+mn-lt"/>
                <a:cs typeface="Calibri" panose="020F0502020204030204" pitchFamily="34" charset="0"/>
              </a:rPr>
            </a:br>
            <a:endParaRPr lang="en-US" sz="2000" dirty="0">
              <a:solidFill>
                <a:schemeClr val="tx1"/>
              </a:solidFill>
              <a:latin typeface="Calibri" panose="020F0502020204030204" pitchFamily="34" charset="0"/>
              <a:ea typeface="+mn-lt"/>
              <a:cs typeface="Calibri" panose="020F0502020204030204" pitchFamily="34" charset="0"/>
            </a:endParaRPr>
          </a:p>
          <a:p>
            <a:pPr marL="742950" indent="-514350">
              <a:lnSpc>
                <a:spcPct val="120000"/>
              </a:lnSpc>
              <a:buClr>
                <a:srgbClr val="E4DEF6"/>
              </a:buClr>
              <a:buFont typeface="+mj-lt"/>
              <a:buAutoNum type="arabicPeriod" startAt="17"/>
            </a:pPr>
            <a:r>
              <a:rPr lang="en-US" sz="2000" dirty="0">
                <a:solidFill>
                  <a:schemeClr val="tx1"/>
                </a:solidFill>
                <a:latin typeface="Calibri" panose="020F0502020204030204" pitchFamily="34" charset="0"/>
                <a:ea typeface="+mn-lt"/>
                <a:cs typeface="Calibri" panose="020F0502020204030204" pitchFamily="34" charset="0"/>
              </a:rPr>
              <a:t>We are challenged by the Gospel</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and by the needs of society</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to unite our efforts</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with those around us</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to attain for all people conditions of life</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more equitable</a:t>
            </a:r>
            <a:br>
              <a:rPr lang="en-US" sz="2000" dirty="0">
                <a:solidFill>
                  <a:schemeClr val="tx1"/>
                </a:solidFill>
                <a:latin typeface="Calibri" panose="020F0502020204030204" pitchFamily="34" charset="0"/>
                <a:ea typeface="+mn-lt"/>
                <a:cs typeface="Calibri" panose="020F0502020204030204" pitchFamily="34" charset="0"/>
              </a:rPr>
            </a:br>
            <a:r>
              <a:rPr lang="en-US" sz="2000" dirty="0">
                <a:solidFill>
                  <a:schemeClr val="tx1"/>
                </a:solidFill>
                <a:latin typeface="Calibri" panose="020F0502020204030204" pitchFamily="34" charset="0"/>
                <a:ea typeface="+mn-lt"/>
                <a:cs typeface="Calibri" panose="020F0502020204030204" pitchFamily="34" charset="0"/>
              </a:rPr>
              <a:t>and more worthy of human dignity</a:t>
            </a:r>
          </a:p>
          <a:p>
            <a:pPr>
              <a:buClr>
                <a:srgbClr val="E4DEF6"/>
              </a:buClr>
            </a:pPr>
            <a:endParaRPr lang="en-US" sz="2000"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128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15C6C-42BD-DAA6-B8AC-08F0A93F5789}"/>
              </a:ext>
            </a:extLst>
          </p:cNvPr>
          <p:cNvSpPr>
            <a:spLocks noGrp="1"/>
          </p:cNvSpPr>
          <p:nvPr>
            <p:ph type="title"/>
          </p:nvPr>
        </p:nvSpPr>
        <p:spPr>
          <a:xfrm>
            <a:off x="838200" y="1068120"/>
            <a:ext cx="10515600" cy="272211"/>
          </a:xfrm>
        </p:spPr>
        <p:txBody>
          <a:bodyPr>
            <a:noAutofit/>
          </a:bodyPr>
          <a:lstStyle/>
          <a:p>
            <a:r>
              <a:rPr lang="en-US" sz="4000" b="1" dirty="0">
                <a:latin typeface="Calibri" panose="020F0502020204030204" pitchFamily="34" charset="0"/>
                <a:cs typeface="Calibri" panose="020F0502020204030204" pitchFamily="34" charset="0"/>
              </a:rPr>
              <a:t>Acts of the chapter 2001 </a:t>
            </a:r>
            <a:br>
              <a:rPr lang="en-US" sz="4000" b="1" dirty="0">
                <a:latin typeface="Calibri" panose="020F0502020204030204" pitchFamily="34" charset="0"/>
                <a:cs typeface="Calibri" panose="020F0502020204030204" pitchFamily="34" charset="0"/>
              </a:rPr>
            </a:br>
            <a:r>
              <a:rPr lang="en-US" sz="4000" b="1" dirty="0">
                <a:latin typeface="Calibri" panose="020F0502020204030204" pitchFamily="34" charset="0"/>
                <a:cs typeface="Calibri" panose="020F0502020204030204" pitchFamily="34" charset="0"/>
              </a:rPr>
              <a:t>“We Are Called to Be Women of the Church”</a:t>
            </a:r>
          </a:p>
        </p:txBody>
      </p:sp>
      <p:sp>
        <p:nvSpPr>
          <p:cNvPr id="3" name="Content Placeholder 2">
            <a:extLst>
              <a:ext uri="{FF2B5EF4-FFF2-40B4-BE49-F238E27FC236}">
                <a16:creationId xmlns:a16="http://schemas.microsoft.com/office/drawing/2014/main" id="{5720325F-6E77-DBD4-DA1D-5A23BF915B03}"/>
              </a:ext>
            </a:extLst>
          </p:cNvPr>
          <p:cNvSpPr>
            <a:spLocks noGrp="1"/>
          </p:cNvSpPr>
          <p:nvPr>
            <p:ph idx="1"/>
          </p:nvPr>
        </p:nvSpPr>
        <p:spPr>
          <a:xfrm>
            <a:off x="558053" y="1814286"/>
            <a:ext cx="11087099" cy="4761878"/>
          </a:xfrm>
        </p:spPr>
        <p:txBody>
          <a:bodyPr vert="horz" lIns="91440" tIns="45720" rIns="91440" bIns="45720" rtlCol="0" anchor="t">
            <a:noAutofit/>
          </a:bodyPr>
          <a:lstStyle/>
          <a:p>
            <a:pPr marL="228600" indent="0">
              <a:buNone/>
            </a:pPr>
            <a:r>
              <a:rPr lang="en-US" b="1" dirty="0">
                <a:solidFill>
                  <a:srgbClr val="201449">
                    <a:alpha val="70000"/>
                  </a:srgbClr>
                </a:solidFill>
                <a:latin typeface="Calibri" panose="020F0502020204030204" pitchFamily="34" charset="0"/>
                <a:cs typeface="Calibri" panose="020F0502020204030204" pitchFamily="34" charset="0"/>
              </a:rPr>
              <a:t>Faithful to the transforming Spirit in our Church and world we seek</a:t>
            </a:r>
            <a:endParaRPr lang="en-US"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US" sz="2600" dirty="0">
                <a:solidFill>
                  <a:srgbClr val="201449">
                    <a:alpha val="70000"/>
                  </a:srgbClr>
                </a:solidFill>
                <a:latin typeface="Calibri" panose="020F0502020204030204" pitchFamily="34" charset="0"/>
                <a:cs typeface="Calibri" panose="020F0502020204030204" pitchFamily="34" charset="0"/>
              </a:rPr>
              <a:t>unity in diversity</a:t>
            </a:r>
            <a:endParaRPr lang="en-US" sz="2600" dirty="0">
              <a:latin typeface="Calibri" panose="020F0502020204030204" pitchFamily="34" charset="0"/>
              <a:cs typeface="Calibri" panose="020F0502020204030204" pitchFamily="34" charset="0"/>
            </a:endParaRPr>
          </a:p>
          <a:p>
            <a:pPr lvl="1"/>
            <a:r>
              <a:rPr lang="en-US" sz="2600" dirty="0">
                <a:solidFill>
                  <a:srgbClr val="201449">
                    <a:alpha val="70000"/>
                  </a:srgbClr>
                </a:solidFill>
                <a:latin typeface="Calibri" panose="020F0502020204030204" pitchFamily="34" charset="0"/>
                <a:cs typeface="Calibri" panose="020F0502020204030204" pitchFamily="34" charset="0"/>
              </a:rPr>
              <a:t>dialogue in times of difference,</a:t>
            </a:r>
          </a:p>
          <a:p>
            <a:pPr lvl="1">
              <a:buFont typeface="Arial" panose="020B0604020202020204" pitchFamily="34" charset="0"/>
              <a:buChar char="•"/>
            </a:pPr>
            <a:r>
              <a:rPr lang="en-US" sz="2600" dirty="0">
                <a:solidFill>
                  <a:srgbClr val="201449">
                    <a:alpha val="70000"/>
                  </a:srgbClr>
                </a:solidFill>
                <a:latin typeface="Calibri" panose="020F0502020204030204" pitchFamily="34" charset="0"/>
                <a:cs typeface="Calibri" panose="020F0502020204030204" pitchFamily="34" charset="0"/>
              </a:rPr>
              <a:t>healing and reconciliation in pain and brokenness</a:t>
            </a:r>
            <a:br>
              <a:rPr lang="en-US" sz="2600" dirty="0">
                <a:solidFill>
                  <a:srgbClr val="201449">
                    <a:alpha val="70000"/>
                  </a:srgbClr>
                </a:solidFill>
                <a:latin typeface="Calibri" panose="020F0502020204030204" pitchFamily="34" charset="0"/>
                <a:cs typeface="Calibri" panose="020F0502020204030204" pitchFamily="34" charset="0"/>
              </a:rPr>
            </a:br>
            <a:endParaRPr lang="en-US" sz="1400" dirty="0">
              <a:solidFill>
                <a:srgbClr val="201449">
                  <a:alpha val="70000"/>
                </a:srgbClr>
              </a:solidFill>
              <a:latin typeface="Calibri" panose="020F0502020204030204" pitchFamily="34" charset="0"/>
              <a:cs typeface="Calibri" panose="020F0502020204030204" pitchFamily="34" charset="0"/>
            </a:endParaRPr>
          </a:p>
          <a:p>
            <a:pPr marL="228600" indent="0">
              <a:buNone/>
            </a:pPr>
            <a:r>
              <a:rPr lang="en-US" b="1" dirty="0">
                <a:solidFill>
                  <a:srgbClr val="201449">
                    <a:alpha val="70000"/>
                  </a:srgbClr>
                </a:solidFill>
                <a:latin typeface="Calibri" panose="020F0502020204030204" pitchFamily="34" charset="0"/>
                <a:cs typeface="Calibri" panose="020F0502020204030204" pitchFamily="34" charset="0"/>
              </a:rPr>
              <a:t>Within the institutional Church we are experiencing tensions:</a:t>
            </a:r>
            <a:endParaRPr lang="en-US" dirty="0">
              <a:solidFill>
                <a:srgbClr val="201449">
                  <a:alpha val="70000"/>
                </a:srgbClr>
              </a:solidFill>
              <a:latin typeface="Calibri" panose="020F0502020204030204" pitchFamily="34" charset="0"/>
              <a:cs typeface="Calibri" panose="020F0502020204030204" pitchFamily="34" charset="0"/>
            </a:endParaRPr>
          </a:p>
          <a:p>
            <a:pPr marL="914400" lvl="1" indent="-457200">
              <a:buClr>
                <a:srgbClr val="E4DEF6"/>
              </a:buClr>
            </a:pPr>
            <a:r>
              <a:rPr lang="en-US" sz="2600" dirty="0">
                <a:solidFill>
                  <a:srgbClr val="201449">
                    <a:alpha val="70000"/>
                  </a:srgbClr>
                </a:solidFill>
                <a:latin typeface="Calibri" panose="020F0502020204030204" pitchFamily="34" charset="0"/>
                <a:cs typeface="Calibri" panose="020F0502020204030204" pitchFamily="34" charset="0"/>
              </a:rPr>
              <a:t>exclusion of women and others who are marginalized within the church;</a:t>
            </a:r>
          </a:p>
          <a:p>
            <a:pPr marL="914400" lvl="1" indent="-457200">
              <a:buClr>
                <a:srgbClr val="E4DEF6"/>
              </a:buClr>
            </a:pPr>
            <a:r>
              <a:rPr lang="en-US" sz="2600" dirty="0">
                <a:solidFill>
                  <a:srgbClr val="201449">
                    <a:alpha val="70000"/>
                  </a:srgbClr>
                </a:solidFill>
                <a:latin typeface="Calibri" panose="020F0502020204030204" pitchFamily="34" charset="0"/>
                <a:cs typeface="Calibri" panose="020F0502020204030204" pitchFamily="34" charset="0"/>
              </a:rPr>
              <a:t>lack of respect, understanding, and dialogue;</a:t>
            </a:r>
          </a:p>
          <a:p>
            <a:pPr marL="914400" lvl="1" indent="-457200">
              <a:buClr>
                <a:srgbClr val="E4DEF6"/>
              </a:buClr>
            </a:pPr>
            <a:r>
              <a:rPr lang="en-US" sz="2600" dirty="0">
                <a:solidFill>
                  <a:srgbClr val="201449">
                    <a:alpha val="70000"/>
                  </a:srgbClr>
                </a:solidFill>
                <a:latin typeface="Calibri" panose="020F0502020204030204" pitchFamily="34" charset="0"/>
                <a:cs typeface="Calibri" panose="020F0502020204030204" pitchFamily="34" charset="0"/>
              </a:rPr>
              <a:t>alienation of persons and groups.</a:t>
            </a:r>
            <a:r>
              <a:rPr lang="en-US" dirty="0">
                <a:solidFill>
                  <a:srgbClr val="201449">
                    <a:alpha val="70000"/>
                  </a:srgbClr>
                </a:solidFill>
                <a:latin typeface="Calibri" panose="020F0502020204030204" pitchFamily="34" charset="0"/>
                <a:cs typeface="Calibri" panose="020F0502020204030204" pitchFamily="34" charset="0"/>
              </a:rPr>
              <a:t>           </a:t>
            </a:r>
          </a:p>
          <a:p>
            <a:pPr marL="228600" indent="0">
              <a:buClr>
                <a:srgbClr val="E4DEF6"/>
              </a:buClr>
              <a:buNone/>
            </a:pPr>
            <a:endParaRPr lang="en-US" dirty="0">
              <a:solidFill>
                <a:srgbClr val="201449">
                  <a:alpha val="70000"/>
                </a:srgb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74317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3A903-97E7-88C2-3CD9-7EECB7DE01A9}"/>
              </a:ext>
            </a:extLst>
          </p:cNvPr>
          <p:cNvSpPr>
            <a:spLocks noGrp="1"/>
          </p:cNvSpPr>
          <p:nvPr>
            <p:ph type="title"/>
          </p:nvPr>
        </p:nvSpPr>
        <p:spPr>
          <a:xfrm>
            <a:off x="838200" y="786970"/>
            <a:ext cx="10515600" cy="70505"/>
          </a:xfrm>
        </p:spPr>
        <p:txBody>
          <a:bodyPr>
            <a:noAutofit/>
          </a:bodyPr>
          <a:lstStyle/>
          <a:p>
            <a:r>
              <a:rPr lang="en-US" sz="4000" b="1" dirty="0">
                <a:latin typeface="Calibri" panose="020F0502020204030204" pitchFamily="34" charset="0"/>
                <a:cs typeface="Calibri" panose="020F0502020204030204" pitchFamily="34" charset="0"/>
              </a:rPr>
              <a:t>Chapter acts cont'd</a:t>
            </a:r>
          </a:p>
        </p:txBody>
      </p:sp>
      <p:sp>
        <p:nvSpPr>
          <p:cNvPr id="3" name="Content Placeholder 2">
            <a:extLst>
              <a:ext uri="{FF2B5EF4-FFF2-40B4-BE49-F238E27FC236}">
                <a16:creationId xmlns:a16="http://schemas.microsoft.com/office/drawing/2014/main" id="{8ABB4100-C541-FA87-82D1-57A83D33FEB8}"/>
              </a:ext>
            </a:extLst>
          </p:cNvPr>
          <p:cNvSpPr>
            <a:spLocks noGrp="1"/>
          </p:cNvSpPr>
          <p:nvPr>
            <p:ph idx="1"/>
          </p:nvPr>
        </p:nvSpPr>
        <p:spPr>
          <a:xfrm>
            <a:off x="457200" y="1182256"/>
            <a:ext cx="11139714" cy="5452138"/>
          </a:xfrm>
        </p:spPr>
        <p:txBody>
          <a:bodyPr vert="horz" lIns="91440" tIns="45720" rIns="91440" bIns="45720" rtlCol="0" anchor="t">
            <a:noAutofit/>
          </a:bodyPr>
          <a:lstStyle/>
          <a:p>
            <a:pPr lvl="1">
              <a:spcBef>
                <a:spcPts val="600"/>
              </a:spcBef>
              <a:buFont typeface="Arial" panose="020B0604020202020204" pitchFamily="34" charset="0"/>
              <a:buChar char="•"/>
            </a:pPr>
            <a:r>
              <a:rPr lang="en-US" sz="2000" dirty="0">
                <a:solidFill>
                  <a:srgbClr val="201449">
                    <a:alpha val="70000"/>
                  </a:srgbClr>
                </a:solidFill>
                <a:latin typeface="Calibri" panose="020F0502020204030204" pitchFamily="34" charset="0"/>
                <a:cs typeface="Calibri" panose="020F0502020204030204" pitchFamily="34" charset="0"/>
              </a:rPr>
              <a:t>signs of hope:</a:t>
            </a:r>
          </a:p>
          <a:p>
            <a:pPr lvl="1">
              <a:spcBef>
                <a:spcPts val="600"/>
              </a:spcBef>
              <a:buClr>
                <a:srgbClr val="E4DEF6"/>
              </a:buClr>
              <a:buFont typeface="Arial" panose="020B0604020202020204" pitchFamily="34" charset="0"/>
              <a:buChar char="•"/>
            </a:pPr>
            <a:r>
              <a:rPr lang="en-US" sz="2000" dirty="0">
                <a:solidFill>
                  <a:srgbClr val="201449">
                    <a:alpha val="70000"/>
                  </a:srgbClr>
                </a:solidFill>
                <a:latin typeface="Calibri" panose="020F0502020204030204" pitchFamily="34" charset="0"/>
                <a:cs typeface="Calibri" panose="020F0502020204030204" pitchFamily="34" charset="0"/>
              </a:rPr>
              <a:t>places and models where partnerships are working;</a:t>
            </a:r>
          </a:p>
          <a:p>
            <a:pPr lvl="1">
              <a:spcBef>
                <a:spcPts val="600"/>
              </a:spcBef>
              <a:buClr>
                <a:srgbClr val="E4DEF6"/>
              </a:buClr>
              <a:buFont typeface="Arial" panose="020B0604020202020204" pitchFamily="34" charset="0"/>
              <a:buChar char="•"/>
            </a:pPr>
            <a:r>
              <a:rPr lang="en-US" sz="2000" dirty="0">
                <a:solidFill>
                  <a:srgbClr val="201449">
                    <a:alpha val="70000"/>
                  </a:srgbClr>
                </a:solidFill>
                <a:latin typeface="Calibri" panose="020F0502020204030204" pitchFamily="34" charset="0"/>
                <a:cs typeface="Calibri" panose="020F0502020204030204" pitchFamily="34" charset="0"/>
              </a:rPr>
              <a:t>openness and understanding by some in Church  authority experiences of solidarity across religious congregations in  naming, claiming, and proclaiming their identity and truth</a:t>
            </a:r>
          </a:p>
          <a:p>
            <a:pPr marL="228600" indent="0">
              <a:spcBef>
                <a:spcPts val="600"/>
              </a:spcBef>
              <a:buNone/>
            </a:pPr>
            <a:r>
              <a:rPr lang="en-US" sz="2000" b="1" dirty="0">
                <a:solidFill>
                  <a:srgbClr val="201449">
                    <a:alpha val="70000"/>
                  </a:srgbClr>
                </a:solidFill>
                <a:latin typeface="Calibri" panose="020F0502020204030204" pitchFamily="34" charset="0"/>
                <a:cs typeface="Calibri" panose="020F0502020204030204" pitchFamily="34" charset="0"/>
              </a:rPr>
              <a:t>These experiences tell us:</a:t>
            </a:r>
            <a:endParaRPr lang="en-US" sz="2000" dirty="0">
              <a:solidFill>
                <a:srgbClr val="201449">
                  <a:alpha val="70000"/>
                </a:srgbClr>
              </a:solidFill>
              <a:latin typeface="Calibri" panose="020F0502020204030204" pitchFamily="34" charset="0"/>
              <a:cs typeface="Calibri" panose="020F0502020204030204" pitchFamily="34" charset="0"/>
            </a:endParaRPr>
          </a:p>
          <a:p>
            <a:pPr lvl="1">
              <a:spcBef>
                <a:spcPts val="600"/>
              </a:spcBef>
            </a:pPr>
            <a:r>
              <a:rPr lang="en-US" sz="2000" spc="-20" dirty="0">
                <a:solidFill>
                  <a:srgbClr val="201449">
                    <a:alpha val="70000"/>
                  </a:srgbClr>
                </a:solidFill>
                <a:latin typeface="Calibri" panose="020F0502020204030204" pitchFamily="34" charset="0"/>
                <a:cs typeface="Calibri" panose="020F0502020204030204" pitchFamily="34" charset="0"/>
              </a:rPr>
              <a:t>There is a need to develop relationships within the church that foster respect, mutuality, and justice.</a:t>
            </a:r>
            <a:endParaRPr lang="en-US" sz="2000" b="1" spc="-20" dirty="0">
              <a:solidFill>
                <a:srgbClr val="201449">
                  <a:alpha val="70000"/>
                </a:srgbClr>
              </a:solidFill>
              <a:latin typeface="Calibri" panose="020F0502020204030204" pitchFamily="34" charset="0"/>
              <a:cs typeface="Calibri" panose="020F0502020204030204" pitchFamily="34" charset="0"/>
            </a:endParaRPr>
          </a:p>
          <a:p>
            <a:pPr lvl="1">
              <a:spcBef>
                <a:spcPts val="600"/>
              </a:spcBef>
              <a:buClr>
                <a:srgbClr val="E4DEF6"/>
              </a:buClr>
            </a:pPr>
            <a:r>
              <a:rPr lang="en-US" sz="2000" dirty="0">
                <a:solidFill>
                  <a:srgbClr val="201449">
                    <a:alpha val="70000"/>
                  </a:srgbClr>
                </a:solidFill>
                <a:latin typeface="Calibri" panose="020F0502020204030204" pitchFamily="34" charset="0"/>
                <a:cs typeface="Calibri" panose="020F0502020204030204" pitchFamily="34" charset="0"/>
              </a:rPr>
              <a:t>As women religious we are called to be a prophetic witness within the Church</a:t>
            </a:r>
          </a:p>
          <a:p>
            <a:pPr lvl="1">
              <a:spcBef>
                <a:spcPts val="600"/>
              </a:spcBef>
              <a:buClr>
                <a:srgbClr val="E4DEF6"/>
              </a:buClr>
            </a:pPr>
            <a:r>
              <a:rPr lang="en-US" sz="2000" dirty="0">
                <a:solidFill>
                  <a:srgbClr val="201449">
                    <a:alpha val="70000"/>
                  </a:srgbClr>
                </a:solidFill>
                <a:latin typeface="Calibri" panose="020F0502020204030204" pitchFamily="34" charset="0"/>
                <a:cs typeface="Calibri" panose="020F0502020204030204" pitchFamily="34" charset="0"/>
              </a:rPr>
              <a:t>In solidarity with others we need to participate in the renewal of the Church.</a:t>
            </a:r>
          </a:p>
          <a:p>
            <a:pPr marL="228600" indent="0">
              <a:spcBef>
                <a:spcPts val="600"/>
              </a:spcBef>
              <a:buClr>
                <a:srgbClr val="E4DEF6"/>
              </a:buClr>
              <a:buNone/>
            </a:pPr>
            <a:r>
              <a:rPr lang="en-US" sz="2000" b="1" dirty="0">
                <a:solidFill>
                  <a:srgbClr val="201449">
                    <a:alpha val="70000"/>
                  </a:srgbClr>
                </a:solidFill>
                <a:latin typeface="Calibri" panose="020F0502020204030204" pitchFamily="34" charset="0"/>
                <a:cs typeface="Calibri" panose="020F0502020204030204" pitchFamily="34" charset="0"/>
              </a:rPr>
              <a:t>We ask one another:</a:t>
            </a:r>
            <a:endParaRPr lang="en-US" sz="2000" dirty="0">
              <a:solidFill>
                <a:srgbClr val="201449">
                  <a:alpha val="70000"/>
                </a:srgbClr>
              </a:solidFill>
              <a:latin typeface="Calibri" panose="020F0502020204030204" pitchFamily="34" charset="0"/>
              <a:cs typeface="Calibri" panose="020F0502020204030204" pitchFamily="34" charset="0"/>
            </a:endParaRPr>
          </a:p>
          <a:p>
            <a:pPr lvl="1">
              <a:spcBef>
                <a:spcPts val="600"/>
              </a:spcBef>
              <a:buFont typeface="Arial" panose="020B0604020202020204" pitchFamily="34" charset="0"/>
              <a:buChar char="•"/>
            </a:pPr>
            <a:r>
              <a:rPr lang="en-US" sz="2000" i="1" dirty="0">
                <a:solidFill>
                  <a:srgbClr val="201449">
                    <a:alpha val="70000"/>
                  </a:srgbClr>
                </a:solidFill>
                <a:latin typeface="Calibri" panose="020F0502020204030204" pitchFamily="34" charset="0"/>
                <a:cs typeface="Calibri" panose="020F0502020204030204" pitchFamily="34" charset="0"/>
              </a:rPr>
              <a:t>How do differing images of Church result in tensions?</a:t>
            </a:r>
            <a:endParaRPr lang="en-US" sz="2000" b="1" dirty="0">
              <a:solidFill>
                <a:srgbClr val="201449">
                  <a:alpha val="70000"/>
                </a:srgbClr>
              </a:solidFill>
              <a:latin typeface="Calibri" panose="020F0502020204030204" pitchFamily="34" charset="0"/>
              <a:cs typeface="Calibri" panose="020F0502020204030204" pitchFamily="34" charset="0"/>
            </a:endParaRPr>
          </a:p>
          <a:p>
            <a:pPr lvl="1">
              <a:spcBef>
                <a:spcPts val="600"/>
              </a:spcBef>
              <a:buFont typeface="Arial" panose="020B0604020202020204" pitchFamily="34" charset="0"/>
              <a:buChar char="•"/>
            </a:pPr>
            <a:r>
              <a:rPr lang="en-US" sz="2000" i="1" dirty="0">
                <a:solidFill>
                  <a:srgbClr val="201449">
                    <a:alpha val="70000"/>
                  </a:srgbClr>
                </a:solidFill>
                <a:latin typeface="Calibri" panose="020F0502020204030204" pitchFamily="34" charset="0"/>
                <a:cs typeface="Calibri" panose="020F0502020204030204" pitchFamily="34" charset="0"/>
              </a:rPr>
              <a:t>How do we stay in relationship with the Church even in times when tensions are high?</a:t>
            </a:r>
          </a:p>
          <a:p>
            <a:pPr lvl="1">
              <a:spcBef>
                <a:spcPts val="600"/>
              </a:spcBef>
              <a:buFont typeface="Arial" panose="020B0604020202020204" pitchFamily="34" charset="0"/>
              <a:buChar char="•"/>
            </a:pPr>
            <a:r>
              <a:rPr lang="en-US" sz="2000" i="1" dirty="0">
                <a:solidFill>
                  <a:srgbClr val="201449">
                    <a:alpha val="70000"/>
                  </a:srgbClr>
                </a:solidFill>
                <a:latin typeface="Calibri" panose="020F0502020204030204" pitchFamily="34" charset="0"/>
                <a:cs typeface="Calibri" panose="020F0502020204030204" pitchFamily="34" charset="0"/>
              </a:rPr>
              <a:t>What creative steps can we take individually and together to bring forth new life and energy within the Church?</a:t>
            </a:r>
          </a:p>
          <a:p>
            <a:pPr marL="228600" indent="0">
              <a:spcBef>
                <a:spcPts val="600"/>
              </a:spcBef>
              <a:buClr>
                <a:srgbClr val="201449">
                  <a:lumMod val="10000"/>
                  <a:lumOff val="90000"/>
                </a:srgbClr>
              </a:buClr>
              <a:buNone/>
            </a:pPr>
            <a:endParaRPr lang="en-US" sz="2000" i="1" dirty="0">
              <a:solidFill>
                <a:srgbClr val="201449">
                  <a:alpha val="70000"/>
                </a:srgbClr>
              </a:solidFill>
              <a:latin typeface="Calibri" panose="020F0502020204030204" pitchFamily="34" charset="0"/>
              <a:cs typeface="Calibri" panose="020F0502020204030204" pitchFamily="34" charset="0"/>
            </a:endParaRPr>
          </a:p>
          <a:p>
            <a:pPr marL="685800" indent="-457200">
              <a:spcBef>
                <a:spcPts val="600"/>
              </a:spcBef>
              <a:buClr>
                <a:srgbClr val="E4DEF6"/>
              </a:buClr>
            </a:pPr>
            <a:endParaRPr lang="en-US" sz="2000" dirty="0">
              <a:solidFill>
                <a:srgbClr val="201449">
                  <a:alpha val="70000"/>
                </a:srgbClr>
              </a:solidFill>
              <a:latin typeface="Calibri" panose="020F0502020204030204" pitchFamily="34" charset="0"/>
              <a:cs typeface="Calibri" panose="020F0502020204030204" pitchFamily="34" charset="0"/>
            </a:endParaRPr>
          </a:p>
          <a:p>
            <a:pPr marL="685800" indent="-457200">
              <a:spcBef>
                <a:spcPts val="600"/>
              </a:spcBef>
              <a:buClr>
                <a:srgbClr val="E4DEF6"/>
              </a:buClr>
            </a:pPr>
            <a:r>
              <a:rPr lang="en-US" sz="2000" dirty="0">
                <a:solidFill>
                  <a:srgbClr val="201449">
                    <a:alpha val="70000"/>
                  </a:srgbClr>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596415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AD2C-DBE1-2B2D-D2A0-399BAE7CBAE8}"/>
              </a:ext>
            </a:extLst>
          </p:cNvPr>
          <p:cNvSpPr>
            <a:spLocks noGrp="1"/>
          </p:cNvSpPr>
          <p:nvPr>
            <p:ph type="title"/>
          </p:nvPr>
        </p:nvSpPr>
        <p:spPr>
          <a:xfrm>
            <a:off x="838200" y="489969"/>
            <a:ext cx="10515600" cy="1325563"/>
          </a:xfrm>
        </p:spPr>
        <p:txBody>
          <a:bodyPr>
            <a:normAutofit/>
          </a:bodyPr>
          <a:lstStyle/>
          <a:p>
            <a:r>
              <a:rPr lang="en-US" sz="4000" b="1" dirty="0">
                <a:latin typeface="Calibri" panose="020F0502020204030204" pitchFamily="34" charset="0"/>
                <a:cs typeface="Calibri" panose="020F0502020204030204" pitchFamily="34" charset="0"/>
              </a:rPr>
              <a:t>How are we serving now?</a:t>
            </a:r>
          </a:p>
        </p:txBody>
      </p:sp>
      <p:sp>
        <p:nvSpPr>
          <p:cNvPr id="3" name="Content Placeholder 2">
            <a:extLst>
              <a:ext uri="{FF2B5EF4-FFF2-40B4-BE49-F238E27FC236}">
                <a16:creationId xmlns:a16="http://schemas.microsoft.com/office/drawing/2014/main" id="{08FB56F9-9987-DFF9-1E37-9311DB2FF7CC}"/>
              </a:ext>
            </a:extLst>
          </p:cNvPr>
          <p:cNvSpPr>
            <a:spLocks noGrp="1"/>
          </p:cNvSpPr>
          <p:nvPr>
            <p:ph idx="1"/>
          </p:nvPr>
        </p:nvSpPr>
        <p:spPr>
          <a:xfrm>
            <a:off x="838200" y="1564508"/>
            <a:ext cx="10515600" cy="3998306"/>
          </a:xfrm>
        </p:spPr>
        <p:txBody>
          <a:bodyPr vert="horz" lIns="91440" tIns="45720" rIns="91440" bIns="45720" rtlCol="0" anchor="t">
            <a:noAutofit/>
          </a:bodyPr>
          <a:lstStyle/>
          <a:p>
            <a:pPr indent="-457200"/>
            <a:r>
              <a:rPr lang="en-US" sz="3200" dirty="0">
                <a:solidFill>
                  <a:schemeClr val="accent1"/>
                </a:solidFill>
                <a:latin typeface="Calibri" panose="020F0502020204030204" pitchFamily="34" charset="0"/>
                <a:cs typeface="Calibri" panose="020F0502020204030204" pitchFamily="34" charset="0"/>
              </a:rPr>
              <a:t>Leadership</a:t>
            </a:r>
          </a:p>
          <a:p>
            <a:pPr indent="-457200">
              <a:buClr>
                <a:srgbClr val="E4DEF6"/>
              </a:buClr>
            </a:pPr>
            <a:r>
              <a:rPr lang="en-US" sz="3200" dirty="0">
                <a:solidFill>
                  <a:schemeClr val="accent1"/>
                </a:solidFill>
                <a:latin typeface="Calibri" panose="020F0502020204030204" pitchFamily="34" charset="0"/>
                <a:cs typeface="Calibri" panose="020F0502020204030204" pitchFamily="34" charset="0"/>
              </a:rPr>
              <a:t>Caring for one another in Community</a:t>
            </a:r>
          </a:p>
          <a:p>
            <a:pPr indent="-457200">
              <a:buClr>
                <a:srgbClr val="E4DEF6"/>
              </a:buClr>
            </a:pPr>
            <a:r>
              <a:rPr lang="en-US" sz="3200" dirty="0">
                <a:solidFill>
                  <a:schemeClr val="accent1"/>
                </a:solidFill>
                <a:latin typeface="Calibri" panose="020F0502020204030204" pitchFamily="34" charset="0"/>
                <a:cs typeface="Calibri" panose="020F0502020204030204" pitchFamily="34" charset="0"/>
              </a:rPr>
              <a:t>Call for systemic change</a:t>
            </a:r>
          </a:p>
          <a:p>
            <a:pPr indent="-457200">
              <a:buClr>
                <a:srgbClr val="E4DEF6"/>
              </a:buClr>
            </a:pPr>
            <a:r>
              <a:rPr lang="en-US" sz="3200" dirty="0">
                <a:solidFill>
                  <a:schemeClr val="accent1"/>
                </a:solidFill>
                <a:latin typeface="Calibri" panose="020F0502020204030204" pitchFamily="34" charset="0"/>
                <a:cs typeface="Calibri" panose="020F0502020204030204" pitchFamily="34" charset="0"/>
              </a:rPr>
              <a:t>Changing our lifestyle for the benefit of the common good</a:t>
            </a:r>
          </a:p>
          <a:p>
            <a:pPr indent="-457200">
              <a:buClr>
                <a:srgbClr val="E4DEF6"/>
              </a:buClr>
            </a:pPr>
            <a:r>
              <a:rPr lang="en-US" sz="3200" dirty="0">
                <a:solidFill>
                  <a:schemeClr val="accent1"/>
                </a:solidFill>
                <a:latin typeface="Calibri" panose="020F0502020204030204" pitchFamily="34" charset="0"/>
                <a:cs typeface="Calibri" panose="020F0502020204030204" pitchFamily="34" charset="0"/>
              </a:rPr>
              <a:t>Peace and climate education</a:t>
            </a:r>
          </a:p>
          <a:p>
            <a:pPr indent="-457200">
              <a:buClr>
                <a:srgbClr val="E4DEF6"/>
              </a:buClr>
            </a:pPr>
            <a:r>
              <a:rPr lang="en-US" sz="3200" dirty="0">
                <a:solidFill>
                  <a:schemeClr val="accent1"/>
                </a:solidFill>
                <a:latin typeface="Calibri" panose="020F0502020204030204" pitchFamily="34" charset="0"/>
                <a:cs typeface="Calibri" panose="020F0502020204030204" pitchFamily="34" charset="0"/>
              </a:rPr>
              <a:t>Prayer groups</a:t>
            </a:r>
          </a:p>
          <a:p>
            <a:pPr indent="-457200">
              <a:buClr>
                <a:srgbClr val="E4DEF6"/>
              </a:buClr>
            </a:pPr>
            <a:r>
              <a:rPr lang="en-US" sz="3200" dirty="0">
                <a:solidFill>
                  <a:schemeClr val="accent1"/>
                </a:solidFill>
                <a:latin typeface="Calibri" panose="020F0502020204030204" pitchFamily="34" charset="0"/>
                <a:cs typeface="Calibri" panose="020F0502020204030204" pitchFamily="34" charset="0"/>
              </a:rPr>
              <a:t>…. name more....</a:t>
            </a:r>
          </a:p>
        </p:txBody>
      </p:sp>
    </p:spTree>
    <p:extLst>
      <p:ext uri="{BB962C8B-B14F-4D97-AF65-F5344CB8AC3E}">
        <p14:creationId xmlns:p14="http://schemas.microsoft.com/office/powerpoint/2010/main" val="15342244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2439D-92E6-6E75-993D-FD237A8C832B}"/>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Questions for the next session on new life through suffering</a:t>
            </a:r>
          </a:p>
        </p:txBody>
      </p:sp>
      <p:sp>
        <p:nvSpPr>
          <p:cNvPr id="3" name="Content Placeholder 2">
            <a:extLst>
              <a:ext uri="{FF2B5EF4-FFF2-40B4-BE49-F238E27FC236}">
                <a16:creationId xmlns:a16="http://schemas.microsoft.com/office/drawing/2014/main" id="{D3C4EE7D-7CE7-F927-67DB-7FFCB4B15799}"/>
              </a:ext>
            </a:extLst>
          </p:cNvPr>
          <p:cNvSpPr>
            <a:spLocks noGrp="1"/>
          </p:cNvSpPr>
          <p:nvPr>
            <p:ph idx="1"/>
          </p:nvPr>
        </p:nvSpPr>
        <p:spPr>
          <a:xfrm>
            <a:off x="838200" y="2421544"/>
            <a:ext cx="10515600" cy="3998306"/>
          </a:xfrm>
        </p:spPr>
        <p:txBody>
          <a:bodyPr vert="horz" lIns="91440" tIns="45720" rIns="91440" bIns="45720" rtlCol="0" anchor="t">
            <a:normAutofit/>
          </a:bodyPr>
          <a:lstStyle/>
          <a:p>
            <a:pPr indent="-457200">
              <a:buFont typeface="Arial" panose="020B0604020202020204" pitchFamily="34" charset="0"/>
              <a:buChar char="•"/>
            </a:pPr>
            <a:r>
              <a:rPr lang="en-US" sz="3200" dirty="0">
                <a:solidFill>
                  <a:srgbClr val="201449">
                    <a:alpha val="70000"/>
                  </a:srgbClr>
                </a:solidFill>
                <a:latin typeface="Calibri" panose="020F0502020204030204" pitchFamily="34" charset="0"/>
                <a:cs typeface="Calibri" panose="020F0502020204030204" pitchFamily="34" charset="0"/>
              </a:rPr>
              <a:t>What new life emerged from the sufferings, losses and   difficulties on your life journey?</a:t>
            </a:r>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44873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22EC-EE2A-5CCA-776D-D45B983F36FB}"/>
              </a:ext>
            </a:extLst>
          </p:cNvPr>
          <p:cNvSpPr>
            <a:spLocks noGrp="1"/>
          </p:cNvSpPr>
          <p:nvPr>
            <p:ph type="title"/>
          </p:nvPr>
        </p:nvSpPr>
        <p:spPr/>
        <p:txBody>
          <a:bodyPr>
            <a:normAutofit/>
          </a:bodyPr>
          <a:lstStyle/>
          <a:p>
            <a:r>
              <a:rPr lang="en-US" sz="4000" b="1" dirty="0">
                <a:latin typeface="Calibri" panose="020F0502020204030204" pitchFamily="34" charset="0"/>
                <a:cs typeface="Calibri" panose="020F0502020204030204" pitchFamily="34" charset="0"/>
              </a:rPr>
              <a:t>Closing prayer</a:t>
            </a:r>
          </a:p>
        </p:txBody>
      </p:sp>
      <p:sp>
        <p:nvSpPr>
          <p:cNvPr id="3" name="Content Placeholder 2">
            <a:extLst>
              <a:ext uri="{FF2B5EF4-FFF2-40B4-BE49-F238E27FC236}">
                <a16:creationId xmlns:a16="http://schemas.microsoft.com/office/drawing/2014/main" id="{FC5D38DB-6E5E-D8E3-23A2-FE3EA93A31D3}"/>
              </a:ext>
            </a:extLst>
          </p:cNvPr>
          <p:cNvSpPr>
            <a:spLocks noGrp="1"/>
          </p:cNvSpPr>
          <p:nvPr>
            <p:ph idx="1"/>
          </p:nvPr>
        </p:nvSpPr>
        <p:spPr/>
        <p:txBody>
          <a:bodyPr vert="horz" lIns="91440" tIns="45720" rIns="91440" bIns="45720" rtlCol="0" anchor="t">
            <a:normAutofit/>
          </a:bodyPr>
          <a:lstStyle/>
          <a:p>
            <a:r>
              <a:rPr lang="en-US" dirty="0">
                <a:solidFill>
                  <a:srgbClr val="201449">
                    <a:alpha val="70000"/>
                  </a:srgbClr>
                </a:solidFill>
                <a:latin typeface="Calibri" panose="020F0502020204030204" pitchFamily="34" charset="0"/>
                <a:cs typeface="Calibri" panose="020F0502020204030204" pitchFamily="34" charset="0"/>
              </a:rPr>
              <a:t>Closing song:      </a:t>
            </a:r>
            <a:r>
              <a:rPr lang="en-US" dirty="0">
                <a:solidFill>
                  <a:srgbClr val="201449">
                    <a:alpha val="70000"/>
                  </a:srgbClr>
                </a:solidFill>
                <a:latin typeface="Calibri" panose="020F0502020204030204" pitchFamily="34" charset="0"/>
                <a:cs typeface="Calibri" panose="020F0502020204030204" pitchFamily="34" charset="0"/>
                <a:hlinkClick r:id="rId2"/>
              </a:rPr>
              <a:t>https://youtu.be/Q2vYFN1YNIk</a:t>
            </a:r>
            <a:endParaRPr lang="en-US" dirty="0">
              <a:solidFill>
                <a:srgbClr val="201449">
                  <a:alpha val="70000"/>
                </a:srgbClr>
              </a:solidFill>
              <a:latin typeface="Calibri" panose="020F0502020204030204" pitchFamily="34" charset="0"/>
              <a:cs typeface="Calibri" panose="020F0502020204030204" pitchFamily="34" charset="0"/>
            </a:endParaRPr>
          </a:p>
          <a:p>
            <a:endParaRPr lang="en-US" dirty="0">
              <a:solidFill>
                <a:srgbClr val="201449">
                  <a:alpha val="70000"/>
                </a:srgbClr>
              </a:solidFill>
            </a:endParaRPr>
          </a:p>
          <a:p>
            <a:endParaRPr lang="en-US" dirty="0">
              <a:solidFill>
                <a:srgbClr val="201449">
                  <a:alpha val="70000"/>
                </a:srgbClr>
              </a:solidFill>
            </a:endParaRPr>
          </a:p>
          <a:p>
            <a:endParaRPr lang="en-US" dirty="0"/>
          </a:p>
        </p:txBody>
      </p:sp>
    </p:spTree>
    <p:extLst>
      <p:ext uri="{BB962C8B-B14F-4D97-AF65-F5344CB8AC3E}">
        <p14:creationId xmlns:p14="http://schemas.microsoft.com/office/powerpoint/2010/main" val="2235126646"/>
      </p:ext>
    </p:extLst>
  </p:cSld>
  <p:clrMapOvr>
    <a:masterClrMapping/>
  </p:clrMapOvr>
</p:sld>
</file>

<file path=ppt/theme/theme1.xml><?xml version="1.0" encoding="utf-8"?>
<a:theme xmlns:a="http://schemas.openxmlformats.org/drawingml/2006/main" name="LuminousVTI">
  <a:themeElements>
    <a:clrScheme name="Custom 54">
      <a:dk1>
        <a:sysClr val="windowText" lastClr="000000"/>
      </a:dk1>
      <a:lt1>
        <a:sysClr val="window" lastClr="FFFFFF"/>
      </a:lt1>
      <a:dk2>
        <a:srgbClr val="201449"/>
      </a:dk2>
      <a:lt2>
        <a:srgbClr val="EEEEEE"/>
      </a:lt2>
      <a:accent1>
        <a:srgbClr val="F900A0"/>
      </a:accent1>
      <a:accent2>
        <a:srgbClr val="4D4EE6"/>
      </a:accent2>
      <a:accent3>
        <a:srgbClr val="454B78"/>
      </a:accent3>
      <a:accent4>
        <a:srgbClr val="A3A3C1"/>
      </a:accent4>
      <a:accent5>
        <a:srgbClr val="7162FE"/>
      </a:accent5>
      <a:accent6>
        <a:srgbClr val="1EBE9B"/>
      </a:accent6>
      <a:hlink>
        <a:srgbClr val="F900A0"/>
      </a:hlink>
      <a:folHlink>
        <a:srgbClr val="8477FE"/>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589</TotalTime>
  <Words>2221</Words>
  <Application>Microsoft Office PowerPoint</Application>
  <PresentationFormat>Widescreen</PresentationFormat>
  <Paragraphs>140</Paragraphs>
  <Slides>33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Avenir Next LT Pro</vt:lpstr>
      <vt:lpstr>Calibri</vt:lpstr>
      <vt:lpstr>Sabon Next LT</vt:lpstr>
      <vt:lpstr>Wingdings</vt:lpstr>
      <vt:lpstr>LuminousVTI</vt:lpstr>
      <vt:lpstr>SERVICE</vt:lpstr>
      <vt:lpstr>Opening Song: Somewhere to begin   https://www.youtube.com/watch?v=ei54clvS1m4&amp;authuser=0 </vt:lpstr>
      <vt:lpstr>Questions for the small groups</vt:lpstr>
      <vt:lpstr> Eulalie's call to serve</vt:lpstr>
      <vt:lpstr>Bishop Ignace Bourget</vt:lpstr>
      <vt:lpstr>Father Eusèbe Durocher her brother</vt:lpstr>
      <vt:lpstr>Marie- Rose's manner of service:</vt:lpstr>
      <vt:lpstr>The quality of education in the school  under her leadership</vt:lpstr>
      <vt:lpstr>Historical and social events leading to the foundation</vt:lpstr>
      <vt:lpstr>PowerPoint Presentation</vt:lpstr>
      <vt:lpstr>PowerPoint Presentation</vt:lpstr>
      <vt:lpstr>PowerPoint Presentation</vt:lpstr>
      <vt:lpstr>The foundation</vt:lpstr>
      <vt:lpstr>PowerPoint Presentation</vt:lpstr>
      <vt:lpstr>PowerPoint Presentation</vt:lpstr>
      <vt:lpstr>Leaving  Beloeil</vt:lpstr>
      <vt:lpstr>Arrival in Longueuil</vt:lpstr>
      <vt:lpstr>Father Allard   Novice master       Teacher of pedagogy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Acts of the chapter 2001  “We Are Called to Be Women of the Church”</vt:lpstr>
      <vt:lpstr>Chapter acts cont'd</vt:lpstr>
      <vt:lpstr>How are we serving now?</vt:lpstr>
      <vt:lpstr>Questions for the next session on new life through suffering</vt:lpstr>
      <vt:lpstr>Closing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Blynda Barnett</cp:lastModifiedBy>
  <cp:revision>342</cp:revision>
  <dcterms:created xsi:type="dcterms:W3CDTF">2022-07-24T19:07:51Z</dcterms:created>
  <dcterms:modified xsi:type="dcterms:W3CDTF">2023-06-30T21:24:08Z</dcterms:modified>
</cp:coreProperties>
</file>