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5" r:id="rId1"/>
    <p:sldMasterId id="2147483755" r:id="rId2"/>
  </p:sldMasterIdLst>
  <p:notesMasterIdLst>
    <p:notesMasterId r:id="rId27"/>
  </p:notesMasterIdLst>
  <p:sldIdLst>
    <p:sldId id="256" r:id="rId3"/>
    <p:sldId id="258" r:id="rId4"/>
    <p:sldId id="257" r:id="rId5"/>
    <p:sldId id="262" r:id="rId6"/>
    <p:sldId id="259" r:id="rId7"/>
    <p:sldId id="261" r:id="rId8"/>
    <p:sldId id="260" r:id="rId9"/>
    <p:sldId id="263" r:id="rId10"/>
    <p:sldId id="264" r:id="rId11"/>
    <p:sldId id="277" r:id="rId12"/>
    <p:sldId id="266" r:id="rId13"/>
    <p:sldId id="280" r:id="rId14"/>
    <p:sldId id="272" r:id="rId15"/>
    <p:sldId id="286" r:id="rId16"/>
    <p:sldId id="281" r:id="rId17"/>
    <p:sldId id="282" r:id="rId18"/>
    <p:sldId id="284" r:id="rId19"/>
    <p:sldId id="283" r:id="rId20"/>
    <p:sldId id="274" r:id="rId21"/>
    <p:sldId id="285" r:id="rId22"/>
    <p:sldId id="287" r:id="rId23"/>
    <p:sldId id="275" r:id="rId24"/>
    <p:sldId id="289" r:id="rId25"/>
    <p:sldId id="288"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433C248-E203-46CF-96BC-194A7AFBD34D}" v="43" dt="2022-06-29T21:07:11.706"/>
    <p1510:client id="{2259C92E-DBF4-487D-BF4F-C5840DD84128}" v="1" dt="2022-06-29T21:00:18.983"/>
    <p1510:client id="{8DA59F2E-0567-4CE1-BC8C-A6A94E03DFE0}" v="459" dt="2022-06-29T20:49:17.672"/>
    <p1510:client id="{F42916D4-9FB2-4880-8E27-775CED261F53}" v="1062" dt="2022-06-29T16:04:12.2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08"/>
    <p:restoredTop sz="94633"/>
  </p:normalViewPr>
  <p:slideViewPr>
    <p:cSldViewPr snapToGrid="0">
      <p:cViewPr varScale="1">
        <p:scale>
          <a:sx n="89" d="100"/>
          <a:sy n="89" d="100"/>
        </p:scale>
        <p:origin x="85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microsoft.com/office/2015/10/relationships/revisionInfo" Target="revisionInfo.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23FD12F-609C-4E2E-8A58-36D5C77DFBE6}" type="datetimeFigureOut">
              <a:rPr lang="en-CA" smtClean="0"/>
              <a:t>2023-09-06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55D386-E1DC-49F6-9C89-193B21491358}" type="slidenum">
              <a:rPr lang="en-CA" smtClean="0"/>
              <a:t>‹#›</a:t>
            </a:fld>
            <a:endParaRPr lang="en-CA"/>
          </a:p>
        </p:txBody>
      </p:sp>
    </p:spTree>
    <p:extLst>
      <p:ext uri="{BB962C8B-B14F-4D97-AF65-F5344CB8AC3E}">
        <p14:creationId xmlns:p14="http://schemas.microsoft.com/office/powerpoint/2010/main" val="4756103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5"/>
          </p:nvPr>
        </p:nvSpPr>
        <p:spPr/>
        <p:txBody>
          <a:bodyPr/>
          <a:lstStyle/>
          <a:p>
            <a:fld id="{A655D386-E1DC-49F6-9C89-193B21491358}" type="slidenum">
              <a:rPr lang="en-CA" smtClean="0"/>
              <a:t>21</a:t>
            </a:fld>
            <a:endParaRPr lang="en-CA"/>
          </a:p>
        </p:txBody>
      </p:sp>
    </p:spTree>
    <p:extLst>
      <p:ext uri="{BB962C8B-B14F-4D97-AF65-F5344CB8AC3E}">
        <p14:creationId xmlns:p14="http://schemas.microsoft.com/office/powerpoint/2010/main" val="1056640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655D386-E1DC-49F6-9C89-193B21491358}" type="slidenum">
              <a:rPr lang="en-CA" smtClean="0"/>
              <a:t>24</a:t>
            </a:fld>
            <a:endParaRPr lang="en-CA"/>
          </a:p>
        </p:txBody>
      </p:sp>
    </p:spTree>
    <p:extLst>
      <p:ext uri="{BB962C8B-B14F-4D97-AF65-F5344CB8AC3E}">
        <p14:creationId xmlns:p14="http://schemas.microsoft.com/office/powerpoint/2010/main" val="7377007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764DE79-268F-4C1A-8933-263129D2AF90}" type="datetimeFigureOut">
              <a:rPr lang="en-US" dirty="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954280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3799519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764DE79-268F-4C1A-8933-263129D2AF90}" type="datetimeFigureOut">
              <a:rPr lang="en-US" dirty="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887070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764DE79-268F-4C1A-8933-263129D2AF90}" type="datetimeFigureOut">
              <a:rPr lang="en-US" dirty="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1292085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764DE79-268F-4C1A-8933-263129D2AF90}" type="datetimeFigureOut">
              <a:rPr lang="en-US" dirty="0"/>
              <a:t>9/6/2023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7863140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764DE79-268F-4C1A-8933-263129D2AF90}" type="datetimeFigureOut">
              <a:rPr lang="en-US" dirty="0"/>
              <a:t>9/6/2023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38170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9/6/2023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7523468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885554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dirty="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25012738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163029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764DE79-268F-4C1A-8933-263129D2AF90}" type="datetimeFigureOut">
              <a:rPr lang="en-US" dirty="0"/>
              <a:t>9/6/2023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dirty="0"/>
              <a:t>‹#›</a:t>
            </a:fld>
            <a:endParaRPr lang="en-US"/>
          </a:p>
        </p:txBody>
      </p:sp>
    </p:spTree>
    <p:extLst>
      <p:ext uri="{BB962C8B-B14F-4D97-AF65-F5344CB8AC3E}">
        <p14:creationId xmlns:p14="http://schemas.microsoft.com/office/powerpoint/2010/main" val="7264434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n-US"/>
              <a:t>Click to edit Master title style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pPr>
              <a:defRPr/>
            </a:pPr>
            <a:fld id="{F1D5A263-996C-A84A-BD96-7AA4366CB520}" type="datetimeFigureOut">
              <a:rPr lang="en-US" smtClean="0"/>
              <a:pPr>
                <a:defRPr/>
              </a:pPr>
              <a:t>9/6/2023</a:t>
            </a:fld>
            <a:endParaRPr lang="en-US"/>
          </a:p>
        </p:txBody>
      </p:sp>
      <p:sp>
        <p:nvSpPr>
          <p:cNvPr id="5" name="Footer Placeholder 4"/>
          <p:cNvSpPr>
            <a:spLocks noGrp="1"/>
          </p:cNvSpPr>
          <p:nvPr>
            <p:ph type="ftr" sz="quarter" idx="11"/>
          </p:nvPr>
        </p:nvSpPr>
        <p:spPr>
          <a:xfrm>
            <a:off x="5332412" y="5883275"/>
            <a:ext cx="4324044" cy="365125"/>
          </a:xfrm>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9F7C179-7871-BF41-80C6-A49A398B9750}" type="slidenum">
              <a:rPr lang="en-US" altLang="en-US" smtClean="0"/>
              <a:pPr>
                <a:defRPr/>
              </a:pPr>
              <a:t>‹#›</a:t>
            </a:fld>
            <a:endParaRPr lang="en-US" altLang="en-US"/>
          </a:p>
        </p:txBody>
      </p:sp>
    </p:spTree>
    <p:extLst>
      <p:ext uri="{BB962C8B-B14F-4D97-AF65-F5344CB8AC3E}">
        <p14:creationId xmlns:p14="http://schemas.microsoft.com/office/powerpoint/2010/main" val="886758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2272E946-B979-9047-AD77-69DCA8BE91FC}"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a:xfrm>
            <a:off x="10951856" y="5867131"/>
            <a:ext cx="551167" cy="365125"/>
          </a:xfrm>
        </p:spPr>
        <p:txBody>
          <a:bodyPr/>
          <a:lstStyle/>
          <a:p>
            <a:pPr>
              <a:defRPr/>
            </a:pPr>
            <a:fld id="{22089407-D076-C14D-AB14-D8145C1F409F}" type="slidenum">
              <a:rPr lang="en-US" altLang="en-US" smtClean="0"/>
              <a:pPr>
                <a:defRPr/>
              </a:pPr>
              <a:t>‹#›</a:t>
            </a:fld>
            <a:endParaRPr lang="en-US" altLang="en-US"/>
          </a:p>
        </p:txBody>
      </p:sp>
    </p:spTree>
    <p:extLst>
      <p:ext uri="{BB962C8B-B14F-4D97-AF65-F5344CB8AC3E}">
        <p14:creationId xmlns:p14="http://schemas.microsoft.com/office/powerpoint/2010/main" val="299669799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0E3BB2AC-1EDF-DF49-9E29-07EE2D3F87CE}"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41C53AE8-6044-E74B-9133-3E3EDE5223EA}" type="slidenum">
              <a:rPr lang="en-US" altLang="en-US" smtClean="0"/>
              <a:pPr>
                <a:defRPr/>
              </a:pPr>
              <a:t>‹#›</a:t>
            </a:fld>
            <a:endParaRPr lang="en-US" altLang="en-US"/>
          </a:p>
        </p:txBody>
      </p:sp>
    </p:spTree>
    <p:extLst>
      <p:ext uri="{BB962C8B-B14F-4D97-AF65-F5344CB8AC3E}">
        <p14:creationId xmlns:p14="http://schemas.microsoft.com/office/powerpoint/2010/main" val="182876193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pPr>
              <a:defRPr/>
            </a:pPr>
            <a:fld id="{162CA6B3-74F9-A948-A1D9-0B3E42703E96}" type="datetimeFigureOut">
              <a:rPr lang="en-US" smtClean="0"/>
              <a:pPr>
                <a:defRPr/>
              </a:pPr>
              <a:t>9/6/2023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81498AF6-3059-3B40-A46D-BF02575D99ED}" type="slidenum">
              <a:rPr lang="en-US" altLang="en-US" smtClean="0"/>
              <a:pPr>
                <a:defRPr/>
              </a:pPr>
              <a:t>‹#›</a:t>
            </a:fld>
            <a:endParaRPr lang="en-US" altLang="en-US"/>
          </a:p>
        </p:txBody>
      </p:sp>
    </p:spTree>
    <p:extLst>
      <p:ext uri="{BB962C8B-B14F-4D97-AF65-F5344CB8AC3E}">
        <p14:creationId xmlns:p14="http://schemas.microsoft.com/office/powerpoint/2010/main" val="34580009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a:defRPr/>
            </a:pPr>
            <a:fld id="{96121D45-9236-0944-8286-8344C7F60360}" type="datetimeFigureOut">
              <a:rPr lang="en-US" smtClean="0"/>
              <a:pPr>
                <a:defRPr/>
              </a:pPr>
              <a:t>9/6/2023</a:t>
            </a:fld>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44D944D3-39FC-6C47-9C9B-47514C1E39AF}" type="slidenum">
              <a:rPr lang="en-US" altLang="en-US" smtClean="0"/>
              <a:pPr>
                <a:defRPr/>
              </a:pPr>
              <a:t>‹#›</a:t>
            </a:fld>
            <a:endParaRPr lang="en-US" altLang="en-US"/>
          </a:p>
        </p:txBody>
      </p:sp>
    </p:spTree>
    <p:extLst>
      <p:ext uri="{BB962C8B-B14F-4D97-AF65-F5344CB8AC3E}">
        <p14:creationId xmlns:p14="http://schemas.microsoft.com/office/powerpoint/2010/main" val="8930169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pPr>
              <a:defRPr/>
            </a:pPr>
            <a:fld id="{3C327E14-6D80-2C40-BBA2-3F3E6455194F}" type="datetimeFigureOut">
              <a:rPr lang="en-US" smtClean="0"/>
              <a:pPr>
                <a:defRPr/>
              </a:pPr>
              <a:t>9/6/2023</a:t>
            </a:fld>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28569C7-81D2-6644-ADED-A8D464925EA4}" type="slidenum">
              <a:rPr lang="en-US" altLang="en-US" smtClean="0"/>
              <a:pPr>
                <a:defRPr/>
              </a:pPr>
              <a:t>‹#›</a:t>
            </a:fld>
            <a:endParaRPr lang="en-US" altLang="en-US"/>
          </a:p>
        </p:txBody>
      </p:sp>
    </p:spTree>
    <p:extLst>
      <p:ext uri="{BB962C8B-B14F-4D97-AF65-F5344CB8AC3E}">
        <p14:creationId xmlns:p14="http://schemas.microsoft.com/office/powerpoint/2010/main" val="13613024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4F68479E-BAAF-094A-8FF1-9ADAA0E866D4}" type="datetimeFigureOut">
              <a:rPr lang="en-US" smtClean="0"/>
              <a:pPr>
                <a:defRPr/>
              </a:pPr>
              <a:t>9/6/2023</a:t>
            </a:fld>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2519321A-1466-3D48-82F9-02D55E834E10}" type="slidenum">
              <a:rPr lang="en-US" altLang="en-US" smtClean="0"/>
              <a:pPr>
                <a:defRPr/>
              </a:pPr>
              <a:t>‹#›</a:t>
            </a:fld>
            <a:endParaRPr lang="en-US" altLang="en-US"/>
          </a:p>
        </p:txBody>
      </p:sp>
    </p:spTree>
    <p:extLst>
      <p:ext uri="{BB962C8B-B14F-4D97-AF65-F5344CB8AC3E}">
        <p14:creationId xmlns:p14="http://schemas.microsoft.com/office/powerpoint/2010/main" val="2751024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9FA645F8-42F9-C94C-BD03-B259C300A428}" type="datetimeFigureOut">
              <a:rPr lang="en-US" smtClean="0"/>
              <a:pPr>
                <a:defRPr/>
              </a:pPr>
              <a:t>9/6/2023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0E01FE49-9A46-7647-8BE5-D340EA711BD8}" type="slidenum">
              <a:rPr lang="en-US" altLang="en-US" smtClean="0"/>
              <a:pPr>
                <a:defRPr/>
              </a:pPr>
              <a:t>‹#›</a:t>
            </a:fld>
            <a:endParaRPr lang="en-US" altLang="en-US"/>
          </a:p>
        </p:txBody>
      </p:sp>
    </p:spTree>
    <p:extLst>
      <p:ext uri="{BB962C8B-B14F-4D97-AF65-F5344CB8AC3E}">
        <p14:creationId xmlns:p14="http://schemas.microsoft.com/office/powerpoint/2010/main" val="26486731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CCEC7E85-C129-9B47-908E-9B71E2B6333D}" type="datetimeFigureOut">
              <a:rPr lang="en-US" smtClean="0"/>
              <a:pPr>
                <a:defRPr/>
              </a:pPr>
              <a:t>9/6/2023</a:t>
            </a:fld>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3C29FE69-11D3-D241-B38F-62F3891C84D8}" type="slidenum">
              <a:rPr lang="en-US" altLang="en-US" smtClean="0"/>
              <a:pPr>
                <a:defRPr/>
              </a:pPr>
              <a:t>‹#›</a:t>
            </a:fld>
            <a:endParaRPr lang="en-US" altLang="en-US"/>
          </a:p>
        </p:txBody>
      </p:sp>
    </p:spTree>
    <p:extLst>
      <p:ext uri="{BB962C8B-B14F-4D97-AF65-F5344CB8AC3E}">
        <p14:creationId xmlns:p14="http://schemas.microsoft.com/office/powerpoint/2010/main" val="72165983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9/6/2023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a:p>
        </p:txBody>
      </p:sp>
    </p:spTree>
    <p:extLst>
      <p:ext uri="{BB962C8B-B14F-4D97-AF65-F5344CB8AC3E}">
        <p14:creationId xmlns:p14="http://schemas.microsoft.com/office/powerpoint/2010/main" val="1739365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5855F61-14E7-CD48-990A-7A3CBF2B448C}"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51ACCE-EE58-C54B-B32A-A22BB9F66491}" type="slidenum">
              <a:rPr lang="en-US" altLang="en-US" smtClean="0"/>
              <a:pPr>
                <a:defRPr/>
              </a:pPr>
              <a:t>‹#›</a:t>
            </a:fld>
            <a:endParaRPr lang="en-US" altLang="en-US"/>
          </a:p>
        </p:txBody>
      </p:sp>
    </p:spTree>
    <p:extLst>
      <p:ext uri="{BB962C8B-B14F-4D97-AF65-F5344CB8AC3E}">
        <p14:creationId xmlns:p14="http://schemas.microsoft.com/office/powerpoint/2010/main" val="6225554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5855F61-14E7-CD48-990A-7A3CBF2B448C}"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51ACCE-EE58-C54B-B32A-A22BB9F66491}" type="slidenum">
              <a:rPr lang="en-US" altLang="en-US" smtClean="0"/>
              <a:pPr>
                <a:defRPr/>
              </a:pPr>
              <a:t>‹#›</a:t>
            </a:fld>
            <a:endParaRPr lang="en-US" altLang="en-US"/>
          </a:p>
        </p:txBody>
      </p:sp>
    </p:spTree>
    <p:extLst>
      <p:ext uri="{BB962C8B-B14F-4D97-AF65-F5344CB8AC3E}">
        <p14:creationId xmlns:p14="http://schemas.microsoft.com/office/powerpoint/2010/main" val="3593139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5855F61-14E7-CD48-990A-7A3CBF2B448C}"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51ACCE-EE58-C54B-B32A-A22BB9F66491}" type="slidenum">
              <a:rPr lang="en-US" altLang="en-US" smtClean="0"/>
              <a:pPr>
                <a:defRPr/>
              </a:pPr>
              <a:t>‹#›</a:t>
            </a:fld>
            <a:endParaRPr lang="en-US" altLang="en-US"/>
          </a:p>
        </p:txBody>
      </p:sp>
    </p:spTree>
    <p:extLst>
      <p:ext uri="{BB962C8B-B14F-4D97-AF65-F5344CB8AC3E}">
        <p14:creationId xmlns:p14="http://schemas.microsoft.com/office/powerpoint/2010/main" val="293194241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5855F61-14E7-CD48-990A-7A3CBF2B448C}"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51ACCE-EE58-C54B-B32A-A22BB9F66491}" type="slidenum">
              <a:rPr lang="en-US" altLang="en-US" smtClean="0"/>
              <a:pPr>
                <a:defRPr/>
              </a:pPr>
              <a:t>‹#›</a:t>
            </a:fld>
            <a:endParaRPr lang="en-US" altLang="en-US"/>
          </a:p>
        </p:txBody>
      </p:sp>
    </p:spTree>
    <p:extLst>
      <p:ext uri="{BB962C8B-B14F-4D97-AF65-F5344CB8AC3E}">
        <p14:creationId xmlns:p14="http://schemas.microsoft.com/office/powerpoint/2010/main" val="32017082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n-US"/>
              <a:t>Click to edit Master text styles</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C5855F61-14E7-CD48-990A-7A3CBF2B448C}"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E51ACCE-EE58-C54B-B32A-A22BB9F66491}" type="slidenum">
              <a:rPr lang="en-US" altLang="en-US" smtClean="0"/>
              <a:pPr>
                <a:defRPr/>
              </a:pPr>
              <a:t>‹#›</a:t>
            </a:fld>
            <a:endParaRPr lang="en-US" altLang="en-US"/>
          </a:p>
        </p:txBody>
      </p:sp>
    </p:spTree>
    <p:extLst>
      <p:ext uri="{BB962C8B-B14F-4D97-AF65-F5344CB8AC3E}">
        <p14:creationId xmlns:p14="http://schemas.microsoft.com/office/powerpoint/2010/main" val="1381083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73A9C600-6C72-D444-83A2-F1FD48246227}"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8588B4D-A5F1-B044-A264-F61CE777BDC6}" type="slidenum">
              <a:rPr lang="en-US" altLang="en-US" smtClean="0"/>
              <a:pPr>
                <a:defRPr/>
              </a:pPr>
              <a:t>‹#›</a:t>
            </a:fld>
            <a:endParaRPr lang="en-US" altLang="en-US"/>
          </a:p>
        </p:txBody>
      </p:sp>
    </p:spTree>
    <p:extLst>
      <p:ext uri="{BB962C8B-B14F-4D97-AF65-F5344CB8AC3E}">
        <p14:creationId xmlns:p14="http://schemas.microsoft.com/office/powerpoint/2010/main" val="427498088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a:defRPr/>
            </a:pPr>
            <a:fld id="{86686568-77FB-9944-9FD7-ED23FD55F90F}" type="datetimeFigureOut">
              <a:rPr lang="en-US" smtClean="0"/>
              <a:pPr>
                <a:defRPr/>
              </a:pPr>
              <a:t>9/6/2023</a:t>
            </a:fld>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BD6515CB-3DBE-0947-9A7E-E53AA552C0BD}" type="slidenum">
              <a:rPr lang="en-US" altLang="en-US" smtClean="0"/>
              <a:pPr>
                <a:defRPr/>
              </a:pPr>
              <a:t>‹#›</a:t>
            </a:fld>
            <a:endParaRPr lang="en-US" altLang="en-US"/>
          </a:p>
        </p:txBody>
      </p:sp>
    </p:spTree>
    <p:extLst>
      <p:ext uri="{BB962C8B-B14F-4D97-AF65-F5344CB8AC3E}">
        <p14:creationId xmlns:p14="http://schemas.microsoft.com/office/powerpoint/2010/main" val="2100163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1.jpe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0"/>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dirty="0"/>
              <a:t>9/6/2023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dirty="0"/>
              <a:t>‹#›</a:t>
            </a:fld>
            <a:endParaRPr lang="en-US"/>
          </a:p>
        </p:txBody>
      </p:sp>
    </p:spTree>
    <p:extLst>
      <p:ext uri="{BB962C8B-B14F-4D97-AF65-F5344CB8AC3E}">
        <p14:creationId xmlns:p14="http://schemas.microsoft.com/office/powerpoint/2010/main" val="85642822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 id="2147483730" r:id="rId5"/>
    <p:sldLayoutId id="2147483731" r:id="rId6"/>
    <p:sldLayoutId id="2147483732" r:id="rId7"/>
    <p:sldLayoutId id="2147483733" r:id="rId8"/>
    <p:sldLayoutId id="2147483734" r:id="rId9"/>
    <p:sldLayoutId id="2147483735" r:id="rId10"/>
    <p:sldLayoutId id="214748373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alphaModFix amt="0"/>
            <a:duotone>
              <a:schemeClr val="bg2">
                <a:shade val="76000"/>
                <a:satMod val="180000"/>
              </a:schemeClr>
              <a:schemeClr val="bg2">
                <a:tint val="80000"/>
                <a:satMod val="120000"/>
                <a:lumMod val="180000"/>
              </a:schemeClr>
            </a:duotone>
            <a:lum/>
          </a:blip>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764DE79-268F-4C1A-8933-263129D2AF90}" type="datetimeFigureOut">
              <a:rPr lang="en-US" smtClean="0"/>
              <a:t>9/6/2023</a:t>
            </a:fld>
            <a:endParaRPr lang="en-US"/>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48F63A3B-78C7-47BE-AE5E-E10140E04643}" type="slidenum">
              <a:rPr lang="en-US" smtClean="0"/>
              <a:t>‹#›</a:t>
            </a:fld>
            <a:endParaRPr lang="en-US"/>
          </a:p>
        </p:txBody>
      </p:sp>
    </p:spTree>
    <p:extLst>
      <p:ext uri="{BB962C8B-B14F-4D97-AF65-F5344CB8AC3E}">
        <p14:creationId xmlns:p14="http://schemas.microsoft.com/office/powerpoint/2010/main" val="137773765"/>
      </p:ext>
    </p:extLst>
  </p:cSld>
  <p:clrMap bg1="lt1" tx1="dk1" bg2="lt2" tx2="dk2" accent1="accent1" accent2="accent2" accent3="accent3" accent4="accent4" accent5="accent5" accent6="accent6" hlink="hlink" folHlink="folHlink"/>
  <p:sldLayoutIdLst>
    <p:sldLayoutId id="2147483756" r:id="rId1"/>
    <p:sldLayoutId id="2147483757" r:id="rId2"/>
    <p:sldLayoutId id="2147483758" r:id="rId3"/>
    <p:sldLayoutId id="2147483759" r:id="rId4"/>
    <p:sldLayoutId id="2147483760" r:id="rId5"/>
    <p:sldLayoutId id="2147483761" r:id="rId6"/>
    <p:sldLayoutId id="2147483762" r:id="rId7"/>
    <p:sldLayoutId id="2147483763" r:id="rId8"/>
    <p:sldLayoutId id="2147483764" r:id="rId9"/>
    <p:sldLayoutId id="2147483765" r:id="rId10"/>
    <p:sldLayoutId id="2147483766" r:id="rId11"/>
    <p:sldLayoutId id="2147483767" r:id="rId12"/>
    <p:sldLayoutId id="2147483768" r:id="rId13"/>
    <p:sldLayoutId id="2147483769" r:id="rId14"/>
    <p:sldLayoutId id="2147483770" r:id="rId15"/>
    <p:sldLayoutId id="2147483771" r:id="rId16"/>
    <p:sldLayoutId id="2147483772"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youtu.be/gwxldz6oH2w"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hyperlink" Target="https://youtu.be/HwWFZk4DI-w" TargetMode="External"/><Relationship Id="rId1" Type="http://schemas.openxmlformats.org/officeDocument/2006/relationships/slideLayout" Target="../slideLayouts/slideLayout2.xml"/><Relationship Id="rId5" Type="http://schemas.openxmlformats.org/officeDocument/2006/relationships/hyperlink" Target="https://creativecommons.org/licenses/by/3.0/" TargetMode="External"/><Relationship Id="rId4" Type="http://schemas.openxmlformats.org/officeDocument/2006/relationships/hyperlink" Target="http://myedmondsnews.com/2012/07/edmonds-scenic-and-a-third-sunset-photo-from-thursday/"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s://youtu.be/cVWY9ourooI" TargetMode="External"/><Relationship Id="rId1" Type="http://schemas.openxmlformats.org/officeDocument/2006/relationships/slideLayout" Target="../slideLayouts/slideLayout2.xml"/><Relationship Id="rId5" Type="http://schemas.openxmlformats.org/officeDocument/2006/relationships/hyperlink" Target="https://creativecommons.org/licenses/by-nc/3.0/" TargetMode="External"/><Relationship Id="rId4" Type="http://schemas.openxmlformats.org/officeDocument/2006/relationships/hyperlink" Target="https://www.flickr.com/photos/michaelmattiphotography/9509255413"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hyperlink" Target="https://youtu.be/T8rCjcmxWPs"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hyperlink" Target="https://www.goodfreephotos.com/vector-images/hands-holding-up-tree-of-hands-vector-clipart.png.php" TargetMode="External"/><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20000" y="728663"/>
            <a:ext cx="5015638" cy="2795738"/>
          </a:xfrm>
        </p:spPr>
        <p:txBody>
          <a:bodyPr>
            <a:normAutofit/>
          </a:bodyPr>
          <a:lstStyle/>
          <a:p>
            <a:r>
              <a:rPr lang="en-US" sz="6600" b="1" dirty="0">
                <a:latin typeface="+mn-lt"/>
                <a:ea typeface="Batang"/>
              </a:rPr>
              <a:t>Prayer in </a:t>
            </a:r>
            <a:br>
              <a:rPr lang="en-US" sz="6600" b="1" dirty="0">
                <a:latin typeface="+mn-lt"/>
                <a:ea typeface="Batang"/>
              </a:rPr>
            </a:br>
            <a:r>
              <a:rPr lang="en-US" sz="6600" b="1" dirty="0">
                <a:latin typeface="+mn-lt"/>
                <a:ea typeface="Batang"/>
              </a:rPr>
              <a:t>Our Life</a:t>
            </a:r>
            <a:endParaRPr lang="en-US" sz="6600" b="1" dirty="0">
              <a:latin typeface="+mn-lt"/>
            </a:endParaRPr>
          </a:p>
        </p:txBody>
      </p:sp>
      <p:sp>
        <p:nvSpPr>
          <p:cNvPr id="3" name="Subtitle 2"/>
          <p:cNvSpPr>
            <a:spLocks noGrp="1"/>
          </p:cNvSpPr>
          <p:nvPr>
            <p:ph type="subTitle" idx="1"/>
          </p:nvPr>
        </p:nvSpPr>
        <p:spPr>
          <a:xfrm>
            <a:off x="720000" y="3830398"/>
            <a:ext cx="5015638" cy="2298939"/>
          </a:xfrm>
        </p:spPr>
        <p:txBody>
          <a:bodyPr vert="horz" lIns="91440" tIns="45720" rIns="91440" bIns="45720" rtlCol="0">
            <a:normAutofit/>
          </a:bodyPr>
          <a:lstStyle/>
          <a:p>
            <a:r>
              <a:rPr lang="en-US" dirty="0"/>
              <a:t>Associate Formation</a:t>
            </a:r>
          </a:p>
          <a:p>
            <a:r>
              <a:rPr lang="en-US" dirty="0"/>
              <a:t>Session Three</a:t>
            </a:r>
          </a:p>
        </p:txBody>
      </p:sp>
      <p:pic>
        <p:nvPicPr>
          <p:cNvPr id="4" name="Picture 3" descr="Heart shape cave angle">
            <a:extLst>
              <a:ext uri="{FF2B5EF4-FFF2-40B4-BE49-F238E27FC236}">
                <a16:creationId xmlns:a16="http://schemas.microsoft.com/office/drawing/2014/main" id="{60F442BA-846C-CD6B-B4FA-DAABAB19D6F8}"/>
              </a:ext>
            </a:extLst>
          </p:cNvPr>
          <p:cNvPicPr>
            <a:picLocks noChangeAspect="1"/>
          </p:cNvPicPr>
          <p:nvPr/>
        </p:nvPicPr>
        <p:blipFill rotWithShape="1">
          <a:blip r:embed="rId2"/>
          <a:srcRect l="15491" r="27046" b="-1"/>
          <a:stretch/>
        </p:blipFill>
        <p:spPr>
          <a:xfrm>
            <a:off x="6288276" y="10"/>
            <a:ext cx="5903725" cy="6857990"/>
          </a:xfrm>
          <a:custGeom>
            <a:avLst/>
            <a:gdLst/>
            <a:ahLst/>
            <a:cxnLst/>
            <a:rect l="l" t="t" r="r" b="b"/>
            <a:pathLst>
              <a:path w="5903725" h="6858000">
                <a:moveTo>
                  <a:pt x="17547" y="0"/>
                </a:moveTo>
                <a:lnTo>
                  <a:pt x="5903725" y="0"/>
                </a:lnTo>
                <a:lnTo>
                  <a:pt x="5903725" y="6858000"/>
                </a:lnTo>
                <a:lnTo>
                  <a:pt x="57217" y="6858000"/>
                </a:lnTo>
                <a:lnTo>
                  <a:pt x="57185" y="6699667"/>
                </a:lnTo>
                <a:cubicBezTo>
                  <a:pt x="57923" y="6526851"/>
                  <a:pt x="61039" y="6384211"/>
                  <a:pt x="67005" y="6279216"/>
                </a:cubicBezTo>
                <a:cubicBezTo>
                  <a:pt x="108514" y="5194623"/>
                  <a:pt x="-44577" y="788432"/>
                  <a:pt x="13203" y="42009"/>
                </a:cubicBezTo>
                <a:close/>
              </a:path>
            </a:pathLst>
          </a:custGeom>
        </p:spPr>
      </p:pic>
    </p:spTree>
    <p:extLst>
      <p:ext uri="{BB962C8B-B14F-4D97-AF65-F5344CB8AC3E}">
        <p14:creationId xmlns:p14="http://schemas.microsoft.com/office/powerpoint/2010/main" val="10985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4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6477B-4464-7867-D0D0-7B17AFF76003}"/>
              </a:ext>
            </a:extLst>
          </p:cNvPr>
          <p:cNvSpPr>
            <a:spLocks noGrp="1"/>
          </p:cNvSpPr>
          <p:nvPr>
            <p:ph type="title"/>
          </p:nvPr>
        </p:nvSpPr>
        <p:spPr>
          <a:xfrm>
            <a:off x="0" y="365125"/>
            <a:ext cx="12192000" cy="1325563"/>
          </a:xfrm>
        </p:spPr>
        <p:txBody>
          <a:bodyPr>
            <a:normAutofit fontScale="90000"/>
          </a:bodyPr>
          <a:lstStyle/>
          <a:p>
            <a:pPr algn="ctr"/>
            <a:r>
              <a:rPr lang="en-US" b="1" dirty="0">
                <a:latin typeface="+mn-lt"/>
                <a:cs typeface="Calibri Light"/>
              </a:rPr>
              <a:t>Opening Song: Come Be in My Heart, Sarah Thompson</a:t>
            </a:r>
            <a:br>
              <a:rPr lang="en-US" dirty="0">
                <a:latin typeface="+mn-lt"/>
                <a:ea typeface="+mj-lt"/>
                <a:cs typeface="+mj-lt"/>
              </a:rPr>
            </a:br>
            <a:r>
              <a:rPr lang="en-US" sz="2700" dirty="0">
                <a:latin typeface="+mn-lt"/>
                <a:ea typeface="+mj-lt"/>
                <a:cs typeface="+mj-lt"/>
                <a:hlinkClick r:id="rId2"/>
              </a:rPr>
              <a:t>https://youtu.be/gwxldz6oH2w</a:t>
            </a:r>
            <a:br>
              <a:rPr lang="en-US" dirty="0">
                <a:latin typeface="+mn-lt"/>
                <a:ea typeface="+mj-lt"/>
                <a:cs typeface="+mj-lt"/>
              </a:rPr>
            </a:br>
            <a:endParaRPr lang="en-US" dirty="0">
              <a:latin typeface="+mn-lt"/>
            </a:endParaRPr>
          </a:p>
        </p:txBody>
      </p:sp>
      <p:pic>
        <p:nvPicPr>
          <p:cNvPr id="4" name="Picture 4" descr="Text&#10;&#10;Description automatically generated">
            <a:extLst>
              <a:ext uri="{FF2B5EF4-FFF2-40B4-BE49-F238E27FC236}">
                <a16:creationId xmlns:a16="http://schemas.microsoft.com/office/drawing/2014/main" id="{63A4966A-6228-072A-1569-BE7569245C3C}"/>
              </a:ext>
            </a:extLst>
          </p:cNvPr>
          <p:cNvPicPr>
            <a:picLocks noGrp="1" noChangeAspect="1"/>
          </p:cNvPicPr>
          <p:nvPr>
            <p:ph idx="1"/>
          </p:nvPr>
        </p:nvPicPr>
        <p:blipFill>
          <a:blip r:embed="rId3"/>
          <a:stretch>
            <a:fillRect/>
          </a:stretch>
        </p:blipFill>
        <p:spPr>
          <a:xfrm>
            <a:off x="2597285" y="1449651"/>
            <a:ext cx="6828817" cy="5330067"/>
          </a:xfrm>
          <a:effectLst/>
        </p:spPr>
      </p:pic>
    </p:spTree>
    <p:extLst>
      <p:ext uri="{BB962C8B-B14F-4D97-AF65-F5344CB8AC3E}">
        <p14:creationId xmlns:p14="http://schemas.microsoft.com/office/powerpoint/2010/main" val="2998349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978E914-BE99-0BCE-EE75-2637FB09A7B7}"/>
              </a:ext>
            </a:extLst>
          </p:cNvPr>
          <p:cNvSpPr>
            <a:spLocks noGrp="1"/>
          </p:cNvSpPr>
          <p:nvPr>
            <p:ph type="title"/>
          </p:nvPr>
        </p:nvSpPr>
        <p:spPr>
          <a:xfrm>
            <a:off x="686834" y="1153572"/>
            <a:ext cx="3200400" cy="4461163"/>
          </a:xfrm>
        </p:spPr>
        <p:txBody>
          <a:bodyPr>
            <a:normAutofit/>
          </a:bodyPr>
          <a:lstStyle/>
          <a:p>
            <a:r>
              <a:rPr lang="en-US" b="1" dirty="0">
                <a:solidFill>
                  <a:srgbClr val="FFFFFF"/>
                </a:solidFill>
                <a:latin typeface="+mn-lt"/>
                <a:cs typeface="Calibri Light"/>
              </a:rPr>
              <a:t>Questions for the Small Groups</a:t>
            </a:r>
            <a:endParaRPr lang="en-US" b="1" dirty="0">
              <a:solidFill>
                <a:srgbClr val="FFFFFF"/>
              </a:solidFill>
              <a:latin typeface="+mn-lt"/>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75A71EB-C1C5-0B9A-CD26-45CFFC406872}"/>
              </a:ext>
            </a:extLst>
          </p:cNvPr>
          <p:cNvSpPr>
            <a:spLocks noGrp="1"/>
          </p:cNvSpPr>
          <p:nvPr>
            <p:ph idx="1"/>
          </p:nvPr>
        </p:nvSpPr>
        <p:spPr>
          <a:xfrm>
            <a:off x="4447308" y="591344"/>
            <a:ext cx="6906491" cy="5585619"/>
          </a:xfrm>
        </p:spPr>
        <p:txBody>
          <a:bodyPr anchor="ctr">
            <a:normAutofit/>
          </a:bodyPr>
          <a:lstStyle/>
          <a:p>
            <a:r>
              <a:rPr lang="en-US" sz="3200" dirty="0">
                <a:cs typeface="Calibri"/>
              </a:rPr>
              <a:t>Describe the different steps in your life of prayer.</a:t>
            </a:r>
          </a:p>
          <a:p>
            <a:endParaRPr lang="en-US" sz="1100" dirty="0">
              <a:cs typeface="Calibri"/>
            </a:endParaRPr>
          </a:p>
          <a:p>
            <a:r>
              <a:rPr lang="en-US" sz="3200" dirty="0">
                <a:cs typeface="Calibri"/>
              </a:rPr>
              <a:t>How did you pray as a child? Adolescent, in your youth?</a:t>
            </a:r>
          </a:p>
          <a:p>
            <a:endParaRPr lang="en-US" sz="1100" dirty="0">
              <a:cs typeface="Calibri"/>
            </a:endParaRPr>
          </a:p>
          <a:p>
            <a:r>
              <a:rPr lang="en-US" sz="3200" dirty="0">
                <a:cs typeface="Calibri"/>
              </a:rPr>
              <a:t>How is your prayer life going at this time?</a:t>
            </a:r>
          </a:p>
          <a:p>
            <a:endParaRPr lang="en-US" sz="1100" dirty="0">
              <a:cs typeface="Calibri"/>
            </a:endParaRPr>
          </a:p>
          <a:p>
            <a:r>
              <a:rPr lang="en-US" sz="3200" dirty="0">
                <a:cs typeface="Calibri"/>
              </a:rPr>
              <a:t>What is your favorite way of praying?</a:t>
            </a:r>
          </a:p>
        </p:txBody>
      </p:sp>
    </p:spTree>
    <p:extLst>
      <p:ext uri="{BB962C8B-B14F-4D97-AF65-F5344CB8AC3E}">
        <p14:creationId xmlns:p14="http://schemas.microsoft.com/office/powerpoint/2010/main" val="22124915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B4703B-5AB1-955D-5A96-B39FFEEFA346}"/>
              </a:ext>
            </a:extLst>
          </p:cNvPr>
          <p:cNvSpPr>
            <a:spLocks noGrp="1"/>
          </p:cNvSpPr>
          <p:nvPr>
            <p:ph type="title"/>
          </p:nvPr>
        </p:nvSpPr>
        <p:spPr>
          <a:xfrm>
            <a:off x="1755963" y="667155"/>
            <a:ext cx="10018713" cy="1752599"/>
          </a:xfrm>
        </p:spPr>
        <p:txBody>
          <a:bodyPr>
            <a:normAutofit/>
          </a:bodyPr>
          <a:lstStyle/>
          <a:p>
            <a:r>
              <a:rPr lang="en-US" sz="4400" b="1" dirty="0">
                <a:latin typeface="Calibri" panose="020F0502020204030204" pitchFamily="34" charset="0"/>
                <a:cs typeface="Calibri" panose="020F0502020204030204" pitchFamily="34" charset="0"/>
              </a:rPr>
              <a:t>Forms of Passive Prayer</a:t>
            </a:r>
          </a:p>
        </p:txBody>
      </p:sp>
      <p:sp>
        <p:nvSpPr>
          <p:cNvPr id="3" name="Content Placeholder 2">
            <a:extLst>
              <a:ext uri="{FF2B5EF4-FFF2-40B4-BE49-F238E27FC236}">
                <a16:creationId xmlns:a16="http://schemas.microsoft.com/office/drawing/2014/main" id="{1C0CB3F7-E844-61B0-2D0B-400A6372305F}"/>
              </a:ext>
            </a:extLst>
          </p:cNvPr>
          <p:cNvSpPr>
            <a:spLocks noGrp="1"/>
          </p:cNvSpPr>
          <p:nvPr>
            <p:ph idx="1"/>
          </p:nvPr>
        </p:nvSpPr>
        <p:spPr>
          <a:xfrm>
            <a:off x="1964987" y="2332205"/>
            <a:ext cx="9600666" cy="3124201"/>
          </a:xfrm>
        </p:spPr>
        <p:txBody>
          <a:bodyPr vert="horz" lIns="91440" tIns="45720" rIns="91440" bIns="45720" rtlCol="0" anchor="t">
            <a:normAutofit/>
          </a:bodyPr>
          <a:lstStyle/>
          <a:p>
            <a:pPr>
              <a:spcAft>
                <a:spcPts val="1800"/>
              </a:spcAft>
              <a:buClr>
                <a:schemeClr val="tx1"/>
              </a:buClr>
            </a:pPr>
            <a:r>
              <a:rPr lang="en-US" dirty="0">
                <a:latin typeface="Calibri" panose="020F0502020204030204" pitchFamily="34" charset="0"/>
                <a:cs typeface="Calibri" panose="020F0502020204030204" pitchFamily="34" charset="0"/>
              </a:rPr>
              <a:t>Prayer in silence</a:t>
            </a:r>
          </a:p>
          <a:p>
            <a:pPr>
              <a:spcAft>
                <a:spcPts val="1800"/>
              </a:spcAft>
              <a:buClr>
                <a:schemeClr val="tx1"/>
              </a:buClr>
            </a:pPr>
            <a:r>
              <a:rPr lang="en-US" dirty="0">
                <a:latin typeface="Calibri" panose="020F0502020204030204" pitchFamily="34" charset="0"/>
                <a:cs typeface="Calibri" panose="020F0502020204030204" pitchFamily="34" charset="0"/>
              </a:rPr>
              <a:t>Prayer using a mantra or centering on an object (candle)</a:t>
            </a:r>
          </a:p>
          <a:p>
            <a:pPr>
              <a:spcAft>
                <a:spcPts val="1800"/>
              </a:spcAft>
              <a:buClr>
                <a:schemeClr val="tx1"/>
              </a:buClr>
            </a:pPr>
            <a:r>
              <a:rPr lang="en-US" dirty="0">
                <a:latin typeface="Calibri" panose="020F0502020204030204" pitchFamily="34" charset="0"/>
                <a:cs typeface="Calibri" panose="020F0502020204030204" pitchFamily="34" charset="0"/>
              </a:rPr>
              <a:t>Prayer using a sacred word for as long as needed</a:t>
            </a:r>
          </a:p>
          <a:p>
            <a:pPr>
              <a:spcAft>
                <a:spcPts val="1800"/>
              </a:spcAft>
              <a:buClr>
                <a:schemeClr val="tx1"/>
              </a:buClr>
            </a:pPr>
            <a:r>
              <a:rPr lang="en-US" dirty="0">
                <a:latin typeface="Calibri" panose="020F0502020204030204" pitchFamily="34" charset="0"/>
                <a:cs typeface="Calibri" panose="020F0502020204030204" pitchFamily="34" charset="0"/>
              </a:rPr>
              <a:t>Making space in daily life for God's active presence within and without (the contemplative life)</a:t>
            </a:r>
          </a:p>
          <a:p>
            <a:pPr>
              <a:spcAft>
                <a:spcPts val="1800"/>
              </a:spcAft>
            </a:pPr>
            <a:endParaRPr lang="en-US" dirty="0">
              <a:latin typeface="Calibri" panose="020F0502020204030204" pitchFamily="34" charset="0"/>
              <a:cs typeface="Calibri" panose="020F0502020204030204" pitchFamily="34" charset="0"/>
            </a:endParaRPr>
          </a:p>
          <a:p>
            <a:pPr marL="0" indent="0">
              <a:spcAft>
                <a:spcPts val="1800"/>
              </a:spcAft>
              <a:buNone/>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2828418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26243-94FA-8C1A-6D6B-514AB90B3FAA}"/>
              </a:ext>
            </a:extLst>
          </p:cNvPr>
          <p:cNvSpPr>
            <a:spLocks noGrp="1"/>
          </p:cNvSpPr>
          <p:nvPr>
            <p:ph type="title"/>
          </p:nvPr>
        </p:nvSpPr>
        <p:spPr>
          <a:xfrm>
            <a:off x="181583" y="277576"/>
            <a:ext cx="11828834" cy="1325563"/>
          </a:xfrm>
        </p:spPr>
        <p:txBody>
          <a:bodyPr>
            <a:normAutofit fontScale="90000"/>
          </a:bodyPr>
          <a:lstStyle/>
          <a:p>
            <a:pPr algn="ctr"/>
            <a:r>
              <a:rPr lang="en-US" sz="4900" b="1" dirty="0">
                <a:latin typeface="+mn-lt"/>
                <a:cs typeface="Calibri Light"/>
              </a:rPr>
              <a:t>Passive Prayer: Let Go of the Shore, Karen </a:t>
            </a:r>
            <a:r>
              <a:rPr lang="en-US" sz="4900" b="1" dirty="0" err="1">
                <a:latin typeface="+mn-lt"/>
                <a:cs typeface="Calibri Light"/>
              </a:rPr>
              <a:t>Druker</a:t>
            </a:r>
            <a:br>
              <a:rPr lang="en-US" dirty="0">
                <a:latin typeface="+mn-lt"/>
                <a:cs typeface="Calibri Light"/>
              </a:rPr>
            </a:br>
            <a:r>
              <a:rPr lang="en-US" sz="2700" dirty="0">
                <a:latin typeface="+mn-lt"/>
                <a:ea typeface="+mj-lt"/>
                <a:cs typeface="+mj-lt"/>
                <a:hlinkClick r:id="rId2"/>
              </a:rPr>
              <a:t>https://youtu.be/HwWFZk4DI-w</a:t>
            </a:r>
            <a:br>
              <a:rPr lang="en-US" dirty="0">
                <a:latin typeface="+mn-lt"/>
                <a:ea typeface="+mj-lt"/>
                <a:cs typeface="+mj-lt"/>
              </a:rPr>
            </a:br>
            <a:endParaRPr lang="en-US" dirty="0">
              <a:latin typeface="+mn-lt"/>
            </a:endParaRPr>
          </a:p>
        </p:txBody>
      </p:sp>
      <p:pic>
        <p:nvPicPr>
          <p:cNvPr id="4" name="Picture 4">
            <a:extLst>
              <a:ext uri="{FF2B5EF4-FFF2-40B4-BE49-F238E27FC236}">
                <a16:creationId xmlns:a16="http://schemas.microsoft.com/office/drawing/2014/main" id="{7B71D765-DB67-B86E-473E-666768D53243}"/>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063456" y="1322962"/>
            <a:ext cx="8065088" cy="5356664"/>
          </a:xfrm>
        </p:spPr>
      </p:pic>
      <p:sp>
        <p:nvSpPr>
          <p:cNvPr id="5" name="TextBox 4">
            <a:extLst>
              <a:ext uri="{FF2B5EF4-FFF2-40B4-BE49-F238E27FC236}">
                <a16:creationId xmlns:a16="http://schemas.microsoft.com/office/drawing/2014/main" id="{797F4B36-F476-68D4-B9BE-162A445F7883}"/>
              </a:ext>
            </a:extLst>
          </p:cNvPr>
          <p:cNvSpPr txBox="1"/>
          <p:nvPr/>
        </p:nvSpPr>
        <p:spPr>
          <a:xfrm rot="5400000">
            <a:off x="7012281" y="4601085"/>
            <a:ext cx="6550025" cy="317500"/>
          </a:xfrm>
          <a:prstGeom prst="rect">
            <a:avLst/>
          </a:prstGeom>
        </p:spPr>
        <p:txBody>
          <a:bodyPr>
            <a:normAutofit fontScale="92500" lnSpcReduction="20000"/>
          </a:bodyPr>
          <a:lstStyle/>
          <a:p>
            <a:r>
              <a:rPr lang="en-US" dirty="0">
                <a:hlinkClick r:id="rId4"/>
              </a:rPr>
              <a:t>This Photo</a:t>
            </a:r>
            <a:r>
              <a:rPr lang="en-US" dirty="0"/>
              <a:t> by Unknown author is licensed under </a:t>
            </a:r>
            <a:r>
              <a:rPr lang="en-US" dirty="0">
                <a:hlinkClick r:id="rId5"/>
              </a:rPr>
              <a:t>CC BY</a:t>
            </a:r>
            <a:r>
              <a:rPr lang="en-US" dirty="0"/>
              <a:t>.</a:t>
            </a:r>
          </a:p>
        </p:txBody>
      </p:sp>
    </p:spTree>
    <p:extLst>
      <p:ext uri="{BB962C8B-B14F-4D97-AF65-F5344CB8AC3E}">
        <p14:creationId xmlns:p14="http://schemas.microsoft.com/office/powerpoint/2010/main" val="3297303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1AA1F4-36C9-9FEE-786F-5766DA5F38FF}"/>
              </a:ext>
            </a:extLst>
          </p:cNvPr>
          <p:cNvSpPr>
            <a:spLocks noGrp="1"/>
          </p:cNvSpPr>
          <p:nvPr>
            <p:ph type="title"/>
          </p:nvPr>
        </p:nvSpPr>
        <p:spPr>
          <a:xfrm>
            <a:off x="1523222" y="355061"/>
            <a:ext cx="10018713" cy="1080370"/>
          </a:xfrm>
        </p:spPr>
        <p:txBody>
          <a:bodyPr>
            <a:normAutofit/>
          </a:bodyPr>
          <a:lstStyle/>
          <a:p>
            <a:r>
              <a:rPr lang="en-US" sz="4400" b="1" dirty="0">
                <a:latin typeface="Calibri" panose="020F0502020204030204" pitchFamily="34" charset="0"/>
                <a:cs typeface="Calibri" panose="020F0502020204030204" pitchFamily="34" charset="0"/>
              </a:rPr>
              <a:t>Various forms of active prayer</a:t>
            </a:r>
          </a:p>
        </p:txBody>
      </p:sp>
      <p:sp>
        <p:nvSpPr>
          <p:cNvPr id="3" name="Content Placeholder 2">
            <a:extLst>
              <a:ext uri="{FF2B5EF4-FFF2-40B4-BE49-F238E27FC236}">
                <a16:creationId xmlns:a16="http://schemas.microsoft.com/office/drawing/2014/main" id="{5D3AAF8F-85C1-BD3F-516A-AF052DF7C0A1}"/>
              </a:ext>
            </a:extLst>
          </p:cNvPr>
          <p:cNvSpPr>
            <a:spLocks noGrp="1"/>
          </p:cNvSpPr>
          <p:nvPr>
            <p:ph idx="1"/>
          </p:nvPr>
        </p:nvSpPr>
        <p:spPr>
          <a:xfrm>
            <a:off x="2032657" y="1620256"/>
            <a:ext cx="10018713" cy="3124201"/>
          </a:xfrm>
        </p:spPr>
        <p:txBody>
          <a:bodyPr vert="horz" lIns="91440" tIns="45720" rIns="91440" bIns="45720" rtlCol="0" anchor="t">
            <a:noAutofit/>
          </a:bodyPr>
          <a:lstStyle/>
          <a:p>
            <a:pPr>
              <a:spcAft>
                <a:spcPts val="1200"/>
              </a:spcAft>
              <a:buClr>
                <a:schemeClr val="tx1"/>
              </a:buClr>
            </a:pPr>
            <a:r>
              <a:rPr lang="en-US" dirty="0">
                <a:latin typeface="Calibri" panose="020F0502020204030204" pitchFamily="34" charset="0"/>
                <a:cs typeface="Calibri" panose="020F0502020204030204" pitchFamily="34" charset="0"/>
              </a:rPr>
              <a:t>Active meditation using imagination and dialogue</a:t>
            </a:r>
          </a:p>
          <a:p>
            <a:pPr>
              <a:spcAft>
                <a:spcPts val="1200"/>
              </a:spcAft>
              <a:buClr>
                <a:schemeClr val="tx1"/>
              </a:buClr>
            </a:pPr>
            <a:r>
              <a:rPr lang="en-US" dirty="0">
                <a:latin typeface="Calibri" panose="020F0502020204030204" pitchFamily="34" charset="0"/>
                <a:cs typeface="Calibri" panose="020F0502020204030204" pitchFamily="34" charset="0"/>
              </a:rPr>
              <a:t>Liturgical prayer including morning and evening prayer</a:t>
            </a:r>
          </a:p>
          <a:p>
            <a:pPr>
              <a:spcAft>
                <a:spcPts val="1200"/>
              </a:spcAft>
              <a:buClr>
                <a:schemeClr val="tx1"/>
              </a:buClr>
            </a:pPr>
            <a:r>
              <a:rPr lang="en-US" dirty="0">
                <a:latin typeface="Calibri" panose="020F0502020204030204" pitchFamily="34" charset="0"/>
                <a:cs typeface="Calibri" panose="020F0502020204030204" pitchFamily="34" charset="0"/>
              </a:rPr>
              <a:t>Lectio Divina: reading, reflection in silence, sacred sharing</a:t>
            </a:r>
          </a:p>
          <a:p>
            <a:pPr>
              <a:spcAft>
                <a:spcPts val="1200"/>
              </a:spcAft>
              <a:buClr>
                <a:schemeClr val="tx1"/>
              </a:buClr>
            </a:pPr>
            <a:r>
              <a:rPr lang="en-US" dirty="0">
                <a:latin typeface="Calibri" panose="020F0502020204030204" pitchFamily="34" charset="0"/>
                <a:cs typeface="Calibri" panose="020F0502020204030204" pitchFamily="34" charset="0"/>
              </a:rPr>
              <a:t>Spontaneous group prayer with sharing over a spiritual text</a:t>
            </a:r>
          </a:p>
          <a:p>
            <a:pPr>
              <a:spcAft>
                <a:spcPts val="1200"/>
              </a:spcAft>
              <a:buClr>
                <a:schemeClr val="tx1"/>
              </a:buClr>
            </a:pPr>
            <a:r>
              <a:rPr lang="en-US" dirty="0">
                <a:latin typeface="Calibri" panose="020F0502020204030204" pitchFamily="34" charset="0"/>
                <a:cs typeface="Calibri" panose="020F0502020204030204" pitchFamily="34" charset="0"/>
              </a:rPr>
              <a:t>Contemplation of nature</a:t>
            </a:r>
          </a:p>
          <a:p>
            <a:pPr>
              <a:spcAft>
                <a:spcPts val="1200"/>
              </a:spcAft>
              <a:buClr>
                <a:schemeClr val="tx1"/>
              </a:buClr>
            </a:pPr>
            <a:r>
              <a:rPr lang="en-US" dirty="0">
                <a:latin typeface="Calibri" panose="020F0502020204030204" pitchFamily="34" charset="0"/>
                <a:cs typeface="Calibri" panose="020F0502020204030204" pitchFamily="34" charset="0"/>
              </a:rPr>
              <a:t>Contemplative walking</a:t>
            </a:r>
          </a:p>
          <a:p>
            <a:pPr>
              <a:spcAft>
                <a:spcPts val="1200"/>
              </a:spcAft>
              <a:buClr>
                <a:schemeClr val="tx1"/>
              </a:buClr>
            </a:pPr>
            <a:r>
              <a:rPr lang="en-US" dirty="0">
                <a:latin typeface="Calibri" panose="020F0502020204030204" pitchFamily="34" charset="0"/>
                <a:cs typeface="Calibri" panose="020F0502020204030204" pitchFamily="34" charset="0"/>
              </a:rPr>
              <a:t>Welcoming prayer: focusing, welcoming, letting go and handing over</a:t>
            </a:r>
          </a:p>
          <a:p>
            <a:pPr>
              <a:spcAft>
                <a:spcPts val="1200"/>
              </a:spcAft>
              <a:buClr>
                <a:schemeClr val="tx1"/>
              </a:buClr>
            </a:pPr>
            <a:r>
              <a:rPr lang="en-US" dirty="0">
                <a:latin typeface="Calibri" panose="020F0502020204030204" pitchFamily="34" charset="0"/>
                <a:cs typeface="Calibri" panose="020F0502020204030204" pitchFamily="34" charset="0"/>
              </a:rPr>
              <a:t>Connecting to the presence of God in daily life</a:t>
            </a:r>
          </a:p>
          <a:p>
            <a:pPr>
              <a:spcAft>
                <a:spcPts val="1200"/>
              </a:spcAft>
              <a:buClr>
                <a:schemeClr val="tx1"/>
              </a:buClr>
            </a:pPr>
            <a:endParaRPr lang="en-US" dirty="0">
              <a:latin typeface="Calibri" panose="020F0502020204030204" pitchFamily="34" charset="0"/>
              <a:cs typeface="Calibri" panose="020F0502020204030204" pitchFamily="34" charset="0"/>
            </a:endParaRPr>
          </a:p>
          <a:p>
            <a:pPr>
              <a:spcAft>
                <a:spcPts val="1200"/>
              </a:spcAft>
              <a:buClr>
                <a:schemeClr val="tx1"/>
              </a:buClr>
            </a:pPr>
            <a:endParaRPr lang="en-US"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5960666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62CD6-A276-D784-51BA-2A2C81A233BA}"/>
              </a:ext>
            </a:extLst>
          </p:cNvPr>
          <p:cNvSpPr>
            <a:spLocks noGrp="1"/>
          </p:cNvSpPr>
          <p:nvPr>
            <p:ph type="title"/>
          </p:nvPr>
        </p:nvSpPr>
        <p:spPr>
          <a:xfrm>
            <a:off x="838200" y="246256"/>
            <a:ext cx="10515600" cy="1325563"/>
          </a:xfrm>
        </p:spPr>
        <p:txBody>
          <a:bodyPr>
            <a:normAutofit fontScale="90000"/>
          </a:bodyPr>
          <a:lstStyle/>
          <a:p>
            <a:pPr algn="ctr"/>
            <a:r>
              <a:rPr lang="en-US" sz="4900" b="1" dirty="0">
                <a:latin typeface="+mn-lt"/>
                <a:cs typeface="Calibri Light"/>
              </a:rPr>
              <a:t>Active Prayer: Here in This Place</a:t>
            </a:r>
            <a:br>
              <a:rPr lang="en-US" dirty="0">
                <a:latin typeface="+mn-lt"/>
                <a:cs typeface="Calibri Light"/>
              </a:rPr>
            </a:br>
            <a:r>
              <a:rPr lang="en-US" sz="2700" dirty="0">
                <a:latin typeface="+mn-lt"/>
                <a:ea typeface="+mj-lt"/>
                <a:cs typeface="+mj-lt"/>
                <a:hlinkClick r:id="rId2"/>
              </a:rPr>
              <a:t>https://youtu.be/cVWY9ourooI</a:t>
            </a:r>
            <a:br>
              <a:rPr lang="en-US" dirty="0">
                <a:latin typeface="+mn-lt"/>
                <a:ea typeface="+mj-lt"/>
                <a:cs typeface="+mj-lt"/>
              </a:rPr>
            </a:br>
            <a:endParaRPr lang="en-US" dirty="0">
              <a:latin typeface="+mn-lt"/>
            </a:endParaRPr>
          </a:p>
        </p:txBody>
      </p:sp>
      <p:pic>
        <p:nvPicPr>
          <p:cNvPr id="4" name="Picture 4" descr="A picture containing tree, nature, water, outdoor&#10;&#10;Description automatically generated">
            <a:extLst>
              <a:ext uri="{FF2B5EF4-FFF2-40B4-BE49-F238E27FC236}">
                <a16:creationId xmlns:a16="http://schemas.microsoft.com/office/drawing/2014/main" id="{D2BA7CAD-236D-5B7B-35EC-7B2634BA6A2F}"/>
              </a:ext>
            </a:extLst>
          </p:cNvPr>
          <p:cNvPicPr>
            <a:picLocks noGrp="1" noChangeAspect="1"/>
          </p:cNvPicPr>
          <p:nvPr>
            <p:ph idx="1"/>
          </p:nvPr>
        </p:nvPicPr>
        <p:blipFill>
          <a:blip r:embed="rId3">
            <a:extLst>
              <a:ext uri="{837473B0-CC2E-450A-ABE3-18F120FF3D39}">
                <a1611:picAttrSrcUrl xmlns:a1611="http://schemas.microsoft.com/office/drawing/2016/11/main" r:id="rId4"/>
              </a:ext>
            </a:extLst>
          </a:blip>
          <a:stretch>
            <a:fillRect/>
          </a:stretch>
        </p:blipFill>
        <p:spPr>
          <a:xfrm>
            <a:off x="2182238" y="1390844"/>
            <a:ext cx="7827524" cy="5220900"/>
          </a:xfrm>
        </p:spPr>
      </p:pic>
      <p:sp>
        <p:nvSpPr>
          <p:cNvPr id="5" name="TextBox 4">
            <a:extLst>
              <a:ext uri="{FF2B5EF4-FFF2-40B4-BE49-F238E27FC236}">
                <a16:creationId xmlns:a16="http://schemas.microsoft.com/office/drawing/2014/main" id="{DF256B01-3A42-0BD2-FA4C-1AD78DB37103}"/>
              </a:ext>
            </a:extLst>
          </p:cNvPr>
          <p:cNvSpPr txBox="1"/>
          <p:nvPr/>
        </p:nvSpPr>
        <p:spPr>
          <a:xfrm rot="5400000">
            <a:off x="7006854" y="4396801"/>
            <a:ext cx="6524625" cy="317500"/>
          </a:xfrm>
          <a:prstGeom prst="rect">
            <a:avLst/>
          </a:prstGeom>
        </p:spPr>
        <p:txBody>
          <a:bodyPr>
            <a:normAutofit fontScale="92500" lnSpcReduction="20000"/>
          </a:bodyPr>
          <a:lstStyle/>
          <a:p>
            <a:r>
              <a:rPr lang="en-US" dirty="0">
                <a:hlinkClick r:id="rId4"/>
              </a:rPr>
              <a:t>This Photo</a:t>
            </a:r>
            <a:r>
              <a:rPr lang="en-US" dirty="0"/>
              <a:t> by Unknown author is licensed under </a:t>
            </a:r>
            <a:r>
              <a:rPr lang="en-US" dirty="0">
                <a:hlinkClick r:id="rId5"/>
              </a:rPr>
              <a:t>CC BY-NC</a:t>
            </a:r>
            <a:r>
              <a:rPr lang="en-US" dirty="0"/>
              <a:t>.</a:t>
            </a:r>
          </a:p>
        </p:txBody>
      </p:sp>
    </p:spTree>
    <p:extLst>
      <p:ext uri="{BB962C8B-B14F-4D97-AF65-F5344CB8AC3E}">
        <p14:creationId xmlns:p14="http://schemas.microsoft.com/office/powerpoint/2010/main" val="42752642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68752-6BC5-F9E5-EDBA-C97109F6F0D6}"/>
              </a:ext>
            </a:extLst>
          </p:cNvPr>
          <p:cNvSpPr>
            <a:spLocks noGrp="1"/>
          </p:cNvSpPr>
          <p:nvPr>
            <p:ph type="title"/>
          </p:nvPr>
        </p:nvSpPr>
        <p:spPr>
          <a:xfrm>
            <a:off x="953044" y="2217107"/>
            <a:ext cx="5022937" cy="926600"/>
          </a:xfrm>
        </p:spPr>
        <p:txBody>
          <a:bodyPr>
            <a:noAutofit/>
          </a:bodyPr>
          <a:lstStyle/>
          <a:p>
            <a:pPr algn="r"/>
            <a:r>
              <a:rPr lang="en-US" b="1" dirty="0">
                <a:latin typeface="+mn-lt"/>
                <a:cs typeface="Calibri Light"/>
              </a:rPr>
              <a:t>The Life of Prayer </a:t>
            </a:r>
            <a:br>
              <a:rPr lang="en-US" b="1" dirty="0">
                <a:latin typeface="+mn-lt"/>
                <a:cs typeface="Calibri Light"/>
              </a:rPr>
            </a:br>
            <a:r>
              <a:rPr lang="en-US" b="1" dirty="0">
                <a:latin typeface="+mn-lt"/>
                <a:cs typeface="Calibri Light"/>
              </a:rPr>
              <a:t>of Eulalie Durocher</a:t>
            </a:r>
            <a:endParaRPr lang="en-US" b="1" dirty="0">
              <a:latin typeface="+mn-lt"/>
            </a:endParaRPr>
          </a:p>
        </p:txBody>
      </p:sp>
      <p:pic>
        <p:nvPicPr>
          <p:cNvPr id="4" name="Picture 5">
            <a:extLst>
              <a:ext uri="{FF2B5EF4-FFF2-40B4-BE49-F238E27FC236}">
                <a16:creationId xmlns:a16="http://schemas.microsoft.com/office/drawing/2014/main" id="{FE8176FF-189A-8F78-8FD5-9D7F0D827C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77" t="1500" r="2177" b="1500"/>
          <a:stretch>
            <a:fillRect/>
          </a:stretch>
        </p:blipFill>
        <p:spPr bwMode="auto">
          <a:xfrm>
            <a:off x="6409217" y="150022"/>
            <a:ext cx="4456577" cy="6569735"/>
          </a:xfrm>
          <a:prstGeom prst="rect">
            <a:avLst/>
          </a:prstGeom>
          <a:noFill/>
          <a:ln w="25400">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7675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A picture containing text, fabric, porcelain&#10;&#10;Description automatically generated">
            <a:extLst>
              <a:ext uri="{FF2B5EF4-FFF2-40B4-BE49-F238E27FC236}">
                <a16:creationId xmlns:a16="http://schemas.microsoft.com/office/drawing/2014/main" id="{6B9C6ADE-7FA8-1095-ADC1-D378E1946958}"/>
              </a:ext>
            </a:extLst>
          </p:cNvPr>
          <p:cNvPicPr>
            <a:picLocks noGrp="1" noChangeAspect="1"/>
          </p:cNvPicPr>
          <p:nvPr>
            <p:ph idx="4294967295"/>
          </p:nvPr>
        </p:nvPicPr>
        <p:blipFill>
          <a:blip r:embed="rId2"/>
          <a:stretch>
            <a:fillRect/>
          </a:stretch>
        </p:blipFill>
        <p:spPr>
          <a:xfrm>
            <a:off x="8018463" y="690563"/>
            <a:ext cx="4173537" cy="5543550"/>
          </a:xfrm>
        </p:spPr>
      </p:pic>
      <p:sp>
        <p:nvSpPr>
          <p:cNvPr id="2" name="Title 1">
            <a:extLst>
              <a:ext uri="{FF2B5EF4-FFF2-40B4-BE49-F238E27FC236}">
                <a16:creationId xmlns:a16="http://schemas.microsoft.com/office/drawing/2014/main" id="{2A215693-E49E-154A-D1F9-83D2650D2299}"/>
              </a:ext>
            </a:extLst>
          </p:cNvPr>
          <p:cNvSpPr>
            <a:spLocks noGrp="1"/>
          </p:cNvSpPr>
          <p:nvPr>
            <p:ph type="title" idx="4294967295"/>
          </p:nvPr>
        </p:nvSpPr>
        <p:spPr>
          <a:xfrm>
            <a:off x="-515566" y="1558925"/>
            <a:ext cx="10515600" cy="3806825"/>
          </a:xfrm>
        </p:spPr>
        <p:txBody>
          <a:bodyPr>
            <a:noAutofit/>
          </a:bodyPr>
          <a:lstStyle/>
          <a:p>
            <a:pPr>
              <a:lnSpc>
                <a:spcPct val="150000"/>
              </a:lnSpc>
            </a:pPr>
            <a:r>
              <a:rPr lang="en-US" sz="4400" b="1" dirty="0">
                <a:latin typeface="Calibri" panose="020F0502020204030204" pitchFamily="34" charset="0"/>
                <a:cs typeface="Calibri" panose="020F0502020204030204" pitchFamily="34" charset="0"/>
              </a:rPr>
              <a:t>Childhood</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Communion with Nature</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Family Prayer</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Sacraments</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594208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Rectangle 18">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2F6BF96-1DF2-D0D0-D484-ECE9CD2768F7}"/>
              </a:ext>
            </a:extLst>
          </p:cNvPr>
          <p:cNvSpPr>
            <a:spLocks noGrp="1"/>
          </p:cNvSpPr>
          <p:nvPr>
            <p:ph idx="1"/>
          </p:nvPr>
        </p:nvSpPr>
        <p:spPr>
          <a:xfrm>
            <a:off x="4581727" y="649480"/>
            <a:ext cx="3025303" cy="5546047"/>
          </a:xfrm>
        </p:spPr>
        <p:txBody>
          <a:bodyPr vert="horz" lIns="91440" tIns="45720" rIns="91440" bIns="45720" rtlCol="0" anchor="ctr">
            <a:normAutofit/>
          </a:bodyPr>
          <a:lstStyle/>
          <a:p>
            <a:endParaRPr lang="en-US" sz="2000">
              <a:cs typeface="Calibri"/>
            </a:endParaRPr>
          </a:p>
          <a:p>
            <a:endParaRPr lang="en-US" sz="2000">
              <a:cs typeface="Calibri"/>
            </a:endParaRPr>
          </a:p>
        </p:txBody>
      </p:sp>
      <p:pic>
        <p:nvPicPr>
          <p:cNvPr id="4" name="Picture 4" descr="Diagram&#10;&#10;Description automatically generated">
            <a:extLst>
              <a:ext uri="{FF2B5EF4-FFF2-40B4-BE49-F238E27FC236}">
                <a16:creationId xmlns:a16="http://schemas.microsoft.com/office/drawing/2014/main" id="{55EB0F3F-FEB5-77AA-0ED1-D03BF02BA805}"/>
              </a:ext>
            </a:extLst>
          </p:cNvPr>
          <p:cNvPicPr>
            <a:picLocks noChangeAspect="1"/>
          </p:cNvPicPr>
          <p:nvPr/>
        </p:nvPicPr>
        <p:blipFill rotWithShape="1">
          <a:blip r:embed="rId2"/>
          <a:srcRect l="16784" t="15962" r="16784" b="27230"/>
          <a:stretch/>
        </p:blipFill>
        <p:spPr>
          <a:xfrm>
            <a:off x="4414522" y="1096513"/>
            <a:ext cx="7310756" cy="4691232"/>
          </a:xfrm>
          <a:prstGeom prst="rect">
            <a:avLst/>
          </a:prstGeom>
        </p:spPr>
      </p:pic>
      <p:sp>
        <p:nvSpPr>
          <p:cNvPr id="2" name="Title 1">
            <a:extLst>
              <a:ext uri="{FF2B5EF4-FFF2-40B4-BE49-F238E27FC236}">
                <a16:creationId xmlns:a16="http://schemas.microsoft.com/office/drawing/2014/main" id="{A8E175A0-4093-AA89-9FAA-07D4B9EB0C97}"/>
              </a:ext>
            </a:extLst>
          </p:cNvPr>
          <p:cNvSpPr>
            <a:spLocks noGrp="1"/>
          </p:cNvSpPr>
          <p:nvPr>
            <p:ph type="title"/>
          </p:nvPr>
        </p:nvSpPr>
        <p:spPr>
          <a:xfrm>
            <a:off x="165371" y="586855"/>
            <a:ext cx="3540868" cy="4053239"/>
          </a:xfrm>
        </p:spPr>
        <p:txBody>
          <a:bodyPr anchor="b">
            <a:normAutofit/>
          </a:bodyPr>
          <a:lstStyle/>
          <a:p>
            <a:pPr algn="r"/>
            <a:r>
              <a:rPr lang="en-US" b="1" dirty="0">
                <a:solidFill>
                  <a:srgbClr val="FFFFFF"/>
                </a:solidFill>
                <a:latin typeface="+mn-lt"/>
                <a:cs typeface="Calibri Light"/>
              </a:rPr>
              <a:t>Young Woman</a:t>
            </a:r>
            <a:br>
              <a:rPr lang="en-US" b="1" dirty="0">
                <a:solidFill>
                  <a:srgbClr val="FFFFFF"/>
                </a:solidFill>
                <a:latin typeface="+mn-lt"/>
                <a:cs typeface="Calibri Light"/>
              </a:rPr>
            </a:br>
            <a:r>
              <a:rPr lang="en-US" b="1" dirty="0">
                <a:solidFill>
                  <a:srgbClr val="FFFFFF"/>
                </a:solidFill>
                <a:latin typeface="+mn-lt"/>
                <a:cs typeface="Calibri Light"/>
              </a:rPr>
              <a:t> at Home</a:t>
            </a:r>
            <a:br>
              <a:rPr lang="en-US" b="1" dirty="0">
                <a:solidFill>
                  <a:srgbClr val="FFFFFF"/>
                </a:solidFill>
                <a:latin typeface="+mn-lt"/>
                <a:cs typeface="Calibri Light"/>
              </a:rPr>
            </a:br>
            <a:r>
              <a:rPr lang="en-US" b="1" dirty="0">
                <a:solidFill>
                  <a:srgbClr val="FFFFFF"/>
                </a:solidFill>
                <a:latin typeface="+mn-lt"/>
                <a:cs typeface="Calibri Light"/>
              </a:rPr>
              <a:t>and Visits </a:t>
            </a:r>
            <a:br>
              <a:rPr lang="en-US" b="1" dirty="0">
                <a:solidFill>
                  <a:srgbClr val="FFFFFF"/>
                </a:solidFill>
                <a:latin typeface="+mn-lt"/>
                <a:cs typeface="Calibri Light"/>
              </a:rPr>
            </a:br>
            <a:r>
              <a:rPr lang="en-US" b="1" dirty="0">
                <a:solidFill>
                  <a:srgbClr val="FFFFFF"/>
                </a:solidFill>
                <a:latin typeface="+mn-lt"/>
                <a:cs typeface="Calibri Light"/>
              </a:rPr>
              <a:t>in the Parish</a:t>
            </a:r>
            <a:endParaRPr lang="en-US" b="1" dirty="0">
              <a:solidFill>
                <a:srgbClr val="FFFFFF"/>
              </a:solidFill>
              <a:latin typeface="+mn-lt"/>
            </a:endParaRPr>
          </a:p>
        </p:txBody>
      </p:sp>
    </p:spTree>
    <p:extLst>
      <p:ext uri="{BB962C8B-B14F-4D97-AF65-F5344CB8AC3E}">
        <p14:creationId xmlns:p14="http://schemas.microsoft.com/office/powerpoint/2010/main" val="42757525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91E5A9A7-95C6-4F4F-B00E-C82E07FE62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7539" y="1417538"/>
            <a:ext cx="6875818" cy="4040744"/>
          </a:xfrm>
          <a:prstGeom prst="rect">
            <a:avLst/>
          </a:prstGeom>
          <a:gradFill>
            <a:gsLst>
              <a:gs pos="0">
                <a:srgbClr val="000000"/>
              </a:gs>
              <a:gs pos="100000">
                <a:schemeClr val="accent1">
                  <a:lumMod val="75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D07DD2DE-F619-49DD-B5E7-03A290FF4E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58495" y="2660473"/>
            <a:ext cx="4355594" cy="4038603"/>
          </a:xfrm>
          <a:prstGeom prst="rect">
            <a:avLst/>
          </a:prstGeom>
          <a:gradFill>
            <a:gsLst>
              <a:gs pos="0">
                <a:schemeClr val="accent1">
                  <a:alpha val="50000"/>
                </a:schemeClr>
              </a:gs>
              <a:gs pos="100000">
                <a:schemeClr val="accent1">
                  <a:lumMod val="50000"/>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85149191-5F60-4A28-AAFF-039F96B0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180882" y="1638085"/>
            <a:ext cx="6857572" cy="3581401"/>
          </a:xfrm>
          <a:prstGeom prst="rect">
            <a:avLst/>
          </a:prstGeom>
          <a:gradFill>
            <a:gsLst>
              <a:gs pos="0">
                <a:srgbClr val="000000">
                  <a:alpha val="59000"/>
                </a:srgbClr>
              </a:gs>
              <a:gs pos="69000">
                <a:schemeClr val="accent1">
                  <a:alpha val="0"/>
                </a:scheme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8260ED5-17F7-4158-B241-D51DD4CF1B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097846">
            <a:off x="-747355" y="1201312"/>
            <a:ext cx="4808302" cy="4088666"/>
          </a:xfrm>
          <a:custGeom>
            <a:avLst/>
            <a:gdLst>
              <a:gd name="connsiteX0" fmla="*/ 48844 w 4808302"/>
              <a:gd name="connsiteY0" fmla="*/ 2888671 h 4088666"/>
              <a:gd name="connsiteX1" fmla="*/ 0 w 4808302"/>
              <a:gd name="connsiteY1" fmla="*/ 2404151 h 4088666"/>
              <a:gd name="connsiteX2" fmla="*/ 2404151 w 4808302"/>
              <a:gd name="connsiteY2" fmla="*/ 0 h 4088666"/>
              <a:gd name="connsiteX3" fmla="*/ 4808302 w 4808302"/>
              <a:gd name="connsiteY3" fmla="*/ 2404151 h 4088666"/>
              <a:gd name="connsiteX4" fmla="*/ 4700216 w 4808302"/>
              <a:gd name="connsiteY4" fmla="*/ 3119072 h 4088666"/>
              <a:gd name="connsiteX5" fmla="*/ 4643143 w 4808302"/>
              <a:gd name="connsiteY5" fmla="*/ 3275009 h 4088666"/>
              <a:gd name="connsiteX6" fmla="*/ 690093 w 4808302"/>
              <a:gd name="connsiteY6" fmla="*/ 4088666 h 4088666"/>
              <a:gd name="connsiteX7" fmla="*/ 548991 w 4808302"/>
              <a:gd name="connsiteY7" fmla="*/ 3933414 h 4088666"/>
              <a:gd name="connsiteX8" fmla="*/ 48844 w 4808302"/>
              <a:gd name="connsiteY8" fmla="*/ 2888671 h 40886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808302" h="4088666">
                <a:moveTo>
                  <a:pt x="48844" y="2888671"/>
                </a:moveTo>
                <a:cubicBezTo>
                  <a:pt x="16818" y="2732167"/>
                  <a:pt x="0" y="2570123"/>
                  <a:pt x="0" y="2404151"/>
                </a:cubicBezTo>
                <a:cubicBezTo>
                  <a:pt x="0" y="1076375"/>
                  <a:pt x="1076375" y="0"/>
                  <a:pt x="2404151" y="0"/>
                </a:cubicBezTo>
                <a:cubicBezTo>
                  <a:pt x="3731927" y="0"/>
                  <a:pt x="4808302" y="1076375"/>
                  <a:pt x="4808302" y="2404151"/>
                </a:cubicBezTo>
                <a:cubicBezTo>
                  <a:pt x="4808302" y="2653109"/>
                  <a:pt x="4770461" y="2893229"/>
                  <a:pt x="4700216" y="3119072"/>
                </a:cubicBezTo>
                <a:lnTo>
                  <a:pt x="4643143" y="3275009"/>
                </a:lnTo>
                <a:lnTo>
                  <a:pt x="690093" y="4088666"/>
                </a:lnTo>
                <a:lnTo>
                  <a:pt x="548991" y="3933414"/>
                </a:lnTo>
                <a:cubicBezTo>
                  <a:pt x="304015" y="3636572"/>
                  <a:pt x="128908" y="3279932"/>
                  <a:pt x="48844" y="2888671"/>
                </a:cubicBezTo>
                <a:close/>
              </a:path>
            </a:pathLst>
          </a:custGeom>
          <a:gradFill>
            <a:gsLst>
              <a:gs pos="39000">
                <a:schemeClr val="accent1">
                  <a:lumMod val="60000"/>
                  <a:lumOff val="40000"/>
                  <a:alpha val="0"/>
                </a:schemeClr>
              </a:gs>
              <a:gs pos="100000">
                <a:schemeClr val="accent1">
                  <a:lumMod val="75000"/>
                  <a:alpha val="26000"/>
                </a:scheme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93278345-73C7-FC45-E14D-42459BB65263}"/>
              </a:ext>
            </a:extLst>
          </p:cNvPr>
          <p:cNvSpPr>
            <a:spLocks noGrp="1"/>
          </p:cNvSpPr>
          <p:nvPr>
            <p:ph type="title"/>
          </p:nvPr>
        </p:nvSpPr>
        <p:spPr>
          <a:xfrm>
            <a:off x="354106" y="2767106"/>
            <a:ext cx="3488320" cy="3071906"/>
          </a:xfrm>
        </p:spPr>
        <p:txBody>
          <a:bodyPr vert="horz" lIns="91440" tIns="45720" rIns="91440" bIns="45720" rtlCol="0" anchor="t">
            <a:noAutofit/>
          </a:bodyPr>
          <a:lstStyle/>
          <a:p>
            <a:pPr algn="r"/>
            <a:r>
              <a:rPr lang="en-US" b="1" kern="1200" dirty="0">
                <a:solidFill>
                  <a:srgbClr val="FFFFFF"/>
                </a:solidFill>
                <a:latin typeface="+mn-lt"/>
                <a:ea typeface="+mj-ea"/>
                <a:cs typeface="+mj-cs"/>
              </a:rPr>
              <a:t>Assistant in the Parish of </a:t>
            </a:r>
            <a:r>
              <a:rPr lang="en-US" b="1" kern="1200" dirty="0" err="1">
                <a:solidFill>
                  <a:srgbClr val="FFFFFF"/>
                </a:solidFill>
                <a:latin typeface="+mn-lt"/>
                <a:ea typeface="+mj-ea"/>
                <a:cs typeface="+mj-cs"/>
              </a:rPr>
              <a:t>Beloeuil</a:t>
            </a:r>
            <a:r>
              <a:rPr lang="en-US" b="1" kern="1200" dirty="0">
                <a:solidFill>
                  <a:srgbClr val="FFFFFF"/>
                </a:solidFill>
                <a:latin typeface="+mn-lt"/>
                <a:ea typeface="+mj-ea"/>
                <a:cs typeface="+mj-cs"/>
              </a:rPr>
              <a:t>, Prayer Leader</a:t>
            </a:r>
          </a:p>
        </p:txBody>
      </p:sp>
      <p:pic>
        <p:nvPicPr>
          <p:cNvPr id="3" name="Picture 3" descr="Diagram&#10;&#10;Description automatically generated">
            <a:extLst>
              <a:ext uri="{FF2B5EF4-FFF2-40B4-BE49-F238E27FC236}">
                <a16:creationId xmlns:a16="http://schemas.microsoft.com/office/drawing/2014/main" id="{3E169BBE-1B28-4877-B150-1A18588A7577}"/>
              </a:ext>
            </a:extLst>
          </p:cNvPr>
          <p:cNvPicPr>
            <a:picLocks noGrp="1" noChangeAspect="1"/>
          </p:cNvPicPr>
          <p:nvPr>
            <p:ph idx="1"/>
          </p:nvPr>
        </p:nvPicPr>
        <p:blipFill rotWithShape="1">
          <a:blip r:embed="rId2">
            <a:extLst>
              <a:ext uri="{BEBA8EAE-BF5A-486C-A8C5-ECC9F3942E4B}">
                <a14:imgProps xmlns:a14="http://schemas.microsoft.com/office/drawing/2010/main">
                  <a14:imgLayer r:embed="rId3">
                    <a14:imgEffect>
                      <a14:brightnessContrast bright="20000" contrast="40000"/>
                    </a14:imgEffect>
                  </a14:imgLayer>
                </a14:imgProps>
              </a:ext>
            </a:extLst>
          </a:blip>
          <a:srcRect l="12863" t="24740" r="15286" b="7218"/>
          <a:stretch/>
        </p:blipFill>
        <p:spPr>
          <a:xfrm>
            <a:off x="4135378" y="680936"/>
            <a:ext cx="7902621" cy="5612860"/>
          </a:xfrm>
          <a:prstGeom prst="rect">
            <a:avLst/>
          </a:prstGeom>
        </p:spPr>
      </p:pic>
    </p:spTree>
    <p:extLst>
      <p:ext uri="{BB962C8B-B14F-4D97-AF65-F5344CB8AC3E}">
        <p14:creationId xmlns:p14="http://schemas.microsoft.com/office/powerpoint/2010/main" val="21839043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F076228-5906-3B38-3548-5BEE131FB046}"/>
              </a:ext>
            </a:extLst>
          </p:cNvPr>
          <p:cNvSpPr>
            <a:spLocks noGrp="1"/>
          </p:cNvSpPr>
          <p:nvPr>
            <p:ph type="title"/>
          </p:nvPr>
        </p:nvSpPr>
        <p:spPr>
          <a:xfrm>
            <a:off x="459347" y="294538"/>
            <a:ext cx="10808204" cy="1033669"/>
          </a:xfrm>
        </p:spPr>
        <p:txBody>
          <a:bodyPr>
            <a:noAutofit/>
          </a:bodyPr>
          <a:lstStyle/>
          <a:p>
            <a:r>
              <a:rPr lang="en-US" b="1" dirty="0">
                <a:solidFill>
                  <a:srgbClr val="FFFFFF"/>
                </a:solidFill>
                <a:latin typeface="+mn-lt"/>
                <a:cs typeface="Calibri Light"/>
              </a:rPr>
              <a:t>Importance of Prayer in the Daily Schedule </a:t>
            </a:r>
            <a:br>
              <a:rPr lang="en-US" b="1" dirty="0">
                <a:solidFill>
                  <a:srgbClr val="FFFFFF"/>
                </a:solidFill>
                <a:latin typeface="+mn-lt"/>
                <a:cs typeface="Calibri Light"/>
              </a:rPr>
            </a:br>
            <a:r>
              <a:rPr lang="en-US" b="1" dirty="0">
                <a:solidFill>
                  <a:srgbClr val="FFFFFF"/>
                </a:solidFill>
                <a:latin typeface="+mn-lt"/>
                <a:cs typeface="Calibri Light"/>
              </a:rPr>
              <a:t>of the Congregation</a:t>
            </a:r>
            <a:endParaRPr lang="en-US" b="1" dirty="0">
              <a:solidFill>
                <a:srgbClr val="FFFFFF"/>
              </a:solidFill>
              <a:latin typeface="+mn-lt"/>
            </a:endParaRPr>
          </a:p>
        </p:txBody>
      </p:sp>
      <p:sp>
        <p:nvSpPr>
          <p:cNvPr id="3" name="Content Placeholder 2">
            <a:extLst>
              <a:ext uri="{FF2B5EF4-FFF2-40B4-BE49-F238E27FC236}">
                <a16:creationId xmlns:a16="http://schemas.microsoft.com/office/drawing/2014/main" id="{BB49C495-269F-9707-DEAF-C2B0BCA4B332}"/>
              </a:ext>
            </a:extLst>
          </p:cNvPr>
          <p:cNvSpPr>
            <a:spLocks noGrp="1"/>
          </p:cNvSpPr>
          <p:nvPr>
            <p:ph idx="1"/>
          </p:nvPr>
        </p:nvSpPr>
        <p:spPr>
          <a:xfrm>
            <a:off x="459347" y="1726353"/>
            <a:ext cx="11429938" cy="5002725"/>
          </a:xfrm>
        </p:spPr>
        <p:txBody>
          <a:bodyPr vert="horz" lIns="91440" tIns="45720" rIns="91440" bIns="45720" rtlCol="0" anchor="ctr">
            <a:noAutofit/>
          </a:bodyPr>
          <a:lstStyle/>
          <a:p>
            <a:pPr>
              <a:spcAft>
                <a:spcPts val="600"/>
              </a:spcAft>
            </a:pPr>
            <a:r>
              <a:rPr lang="en-US" sz="2400" dirty="0">
                <a:cs typeface="Calibri"/>
              </a:rPr>
              <a:t>Oral prayers in the morning in chapel followed by silent active meditation</a:t>
            </a:r>
          </a:p>
          <a:p>
            <a:pPr>
              <a:spcAft>
                <a:spcPts val="600"/>
              </a:spcAft>
            </a:pPr>
            <a:r>
              <a:rPr lang="en-US" sz="2400" dirty="0">
                <a:cs typeface="Calibri"/>
              </a:rPr>
              <a:t>Mass at the parish church across the street, then in their own chapel</a:t>
            </a:r>
          </a:p>
          <a:p>
            <a:pPr>
              <a:spcAft>
                <a:spcPts val="600"/>
              </a:spcAft>
            </a:pPr>
            <a:r>
              <a:rPr lang="en-US" sz="2400" dirty="0">
                <a:cs typeface="Calibri"/>
              </a:rPr>
              <a:t>Silent prayer after mass, mid-prayer before lunch</a:t>
            </a:r>
          </a:p>
          <a:p>
            <a:pPr>
              <a:spcAft>
                <a:spcPts val="600"/>
              </a:spcAft>
            </a:pPr>
            <a:r>
              <a:rPr lang="en-US" sz="2400" dirty="0">
                <a:cs typeface="Calibri"/>
              </a:rPr>
              <a:t>Spiritual reading in the community room before supper</a:t>
            </a:r>
          </a:p>
          <a:p>
            <a:pPr>
              <a:spcAft>
                <a:spcPts val="600"/>
              </a:spcAft>
            </a:pPr>
            <a:r>
              <a:rPr lang="en-US" sz="2400" dirty="0">
                <a:cs typeface="Calibri"/>
              </a:rPr>
              <a:t>Oral evening prayer each night</a:t>
            </a:r>
          </a:p>
          <a:p>
            <a:pPr>
              <a:spcAft>
                <a:spcPts val="600"/>
              </a:spcAft>
            </a:pPr>
            <a:r>
              <a:rPr lang="en-US" sz="2400" dirty="0">
                <a:cs typeface="Calibri"/>
              </a:rPr>
              <a:t>Benediction of the Blessed Sacrament every Sunday evening in church</a:t>
            </a:r>
          </a:p>
          <a:p>
            <a:pPr>
              <a:spcAft>
                <a:spcPts val="600"/>
              </a:spcAft>
            </a:pPr>
            <a:r>
              <a:rPr lang="en-US" sz="2400" dirty="0">
                <a:cs typeface="Calibri"/>
              </a:rPr>
              <a:t>Monthly day retreat +December 31st</a:t>
            </a:r>
          </a:p>
          <a:p>
            <a:pPr>
              <a:spcAft>
                <a:spcPts val="600"/>
              </a:spcAft>
            </a:pPr>
            <a:r>
              <a:rPr lang="en-US" sz="2400" dirty="0">
                <a:cs typeface="Calibri"/>
              </a:rPr>
              <a:t> triduum before the feast of the Immaculate Conception,  and on Annual 8-day retreat, Jesuits and Oblates alternating each year, 30-day retreat at least once in our life *used to be done just before final vows.</a:t>
            </a:r>
          </a:p>
        </p:txBody>
      </p:sp>
    </p:spTree>
    <p:extLst>
      <p:ext uri="{BB962C8B-B14F-4D97-AF65-F5344CB8AC3E}">
        <p14:creationId xmlns:p14="http://schemas.microsoft.com/office/powerpoint/2010/main" val="25013034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46DEF84-1B0C-3312-BC0A-CA32B949BDA3}"/>
              </a:ext>
            </a:extLst>
          </p:cNvPr>
          <p:cNvSpPr>
            <a:spLocks noGrp="1"/>
          </p:cNvSpPr>
          <p:nvPr>
            <p:ph type="title"/>
          </p:nvPr>
        </p:nvSpPr>
        <p:spPr>
          <a:xfrm>
            <a:off x="466722" y="586855"/>
            <a:ext cx="3201366" cy="3387497"/>
          </a:xfrm>
        </p:spPr>
        <p:txBody>
          <a:bodyPr anchor="b">
            <a:normAutofit/>
          </a:bodyPr>
          <a:lstStyle/>
          <a:p>
            <a:pPr algn="r"/>
            <a:r>
              <a:rPr lang="en-US" b="1" dirty="0">
                <a:solidFill>
                  <a:srgbClr val="FFFFFF"/>
                </a:solidFill>
                <a:latin typeface="+mn-lt"/>
                <a:cs typeface="Calibri Light"/>
              </a:rPr>
              <a:t>Her Favorite Spot when Praying in the Chapel</a:t>
            </a:r>
            <a:endParaRPr lang="en-US" b="1" dirty="0">
              <a:solidFill>
                <a:srgbClr val="FFFFFF"/>
              </a:solidFill>
              <a:latin typeface="+mn-lt"/>
            </a:endParaRPr>
          </a:p>
        </p:txBody>
      </p:sp>
      <p:pic>
        <p:nvPicPr>
          <p:cNvPr id="5" name="Picture 5">
            <a:extLst>
              <a:ext uri="{FF2B5EF4-FFF2-40B4-BE49-F238E27FC236}">
                <a16:creationId xmlns:a16="http://schemas.microsoft.com/office/drawing/2014/main" id="{41D2318C-6EBE-4581-0EDD-C99A1D48C31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77" t="1500" r="2177" b="1500"/>
          <a:stretch>
            <a:fillRect/>
          </a:stretch>
        </p:blipFill>
        <p:spPr bwMode="auto">
          <a:xfrm>
            <a:off x="5749048" y="145996"/>
            <a:ext cx="4435812" cy="6539124"/>
          </a:xfrm>
          <a:prstGeom prst="rect">
            <a:avLst/>
          </a:prstGeom>
          <a:noFill/>
          <a:ln w="25400">
            <a:noFill/>
            <a:miter lim="800000"/>
            <a:headEnd/>
            <a:tailEnd/>
          </a:ln>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279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wd">
                                    <p:tmPct val="15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A4CD7908-070A-E460-18F6-DA47DF6025CD}"/>
              </a:ext>
            </a:extLst>
          </p:cNvPr>
          <p:cNvPicPr>
            <a:picLocks noGrp="1" noChangeAspect="1"/>
          </p:cNvPicPr>
          <p:nvPr>
            <p:ph idx="1"/>
          </p:nvPr>
        </p:nvPicPr>
        <p:blipFill>
          <a:blip r:embed="rId2" cstate="print">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tretch>
            <a:fillRect/>
          </a:stretch>
        </p:blipFill>
        <p:spPr>
          <a:xfrm>
            <a:off x="3081439" y="-688"/>
            <a:ext cx="9110557" cy="6858688"/>
          </a:xfrm>
        </p:spPr>
      </p:pic>
      <p:sp>
        <p:nvSpPr>
          <p:cNvPr id="2" name="Title 1">
            <a:extLst>
              <a:ext uri="{FF2B5EF4-FFF2-40B4-BE49-F238E27FC236}">
                <a16:creationId xmlns:a16="http://schemas.microsoft.com/office/drawing/2014/main" id="{A7BE6F63-4D9C-2D26-61BD-755F37CD4D33}"/>
              </a:ext>
            </a:extLst>
          </p:cNvPr>
          <p:cNvSpPr>
            <a:spLocks noGrp="1"/>
          </p:cNvSpPr>
          <p:nvPr>
            <p:ph type="title"/>
          </p:nvPr>
        </p:nvSpPr>
        <p:spPr>
          <a:xfrm>
            <a:off x="191519" y="1932237"/>
            <a:ext cx="2507827" cy="2795405"/>
          </a:xfrm>
        </p:spPr>
        <p:txBody>
          <a:bodyPr>
            <a:noAutofit/>
          </a:bodyPr>
          <a:lstStyle/>
          <a:p>
            <a:pPr algn="r"/>
            <a:r>
              <a:rPr lang="en-US" b="1" dirty="0">
                <a:latin typeface="+mn-lt"/>
                <a:cs typeface="Calibri Light"/>
              </a:rPr>
              <a:t>View from Her Spot in Chapel</a:t>
            </a:r>
            <a:endParaRPr lang="en-US" b="1" dirty="0">
              <a:latin typeface="+mn-lt"/>
            </a:endParaRPr>
          </a:p>
        </p:txBody>
      </p:sp>
    </p:spTree>
    <p:extLst>
      <p:ext uri="{BB962C8B-B14F-4D97-AF65-F5344CB8AC3E}">
        <p14:creationId xmlns:p14="http://schemas.microsoft.com/office/powerpoint/2010/main" val="1919148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E6AE29B-4F22-9A48-B1DB-02C1153FAAD5}"/>
              </a:ext>
            </a:extLst>
          </p:cNvPr>
          <p:cNvSpPr>
            <a:spLocks noGrp="1"/>
          </p:cNvSpPr>
          <p:nvPr>
            <p:ph type="title"/>
          </p:nvPr>
        </p:nvSpPr>
        <p:spPr>
          <a:xfrm>
            <a:off x="104503" y="586855"/>
            <a:ext cx="3563585" cy="4063522"/>
          </a:xfrm>
        </p:spPr>
        <p:txBody>
          <a:bodyPr anchor="b">
            <a:normAutofit/>
          </a:bodyPr>
          <a:lstStyle/>
          <a:p>
            <a:pPr algn="r"/>
            <a:r>
              <a:rPr lang="en-US" b="1" dirty="0">
                <a:solidFill>
                  <a:srgbClr val="FFFFFF"/>
                </a:solidFill>
                <a:latin typeface="+mn-lt"/>
                <a:cs typeface="Calibri Light"/>
              </a:rPr>
              <a:t>Letter to </a:t>
            </a:r>
            <a:br>
              <a:rPr lang="en-US" b="1" dirty="0">
                <a:solidFill>
                  <a:srgbClr val="FFFFFF"/>
                </a:solidFill>
                <a:latin typeface="+mn-lt"/>
                <a:cs typeface="Calibri Light"/>
              </a:rPr>
            </a:br>
            <a:r>
              <a:rPr lang="en-US" b="1" dirty="0">
                <a:solidFill>
                  <a:srgbClr val="FFFFFF"/>
                </a:solidFill>
                <a:latin typeface="+mn-lt"/>
                <a:cs typeface="Calibri Light"/>
              </a:rPr>
              <a:t>Her Sister, Mother Saint Cecil, CND</a:t>
            </a:r>
            <a:endParaRPr lang="en-US" b="1" dirty="0">
              <a:solidFill>
                <a:srgbClr val="FFFFFF"/>
              </a:solidFill>
              <a:latin typeface="+mn-lt"/>
            </a:endParaRPr>
          </a:p>
        </p:txBody>
      </p:sp>
      <p:pic>
        <p:nvPicPr>
          <p:cNvPr id="4" name="Picture 4" descr="A picture containing text, person&#10;&#10;Description automatically generated">
            <a:extLst>
              <a:ext uri="{FF2B5EF4-FFF2-40B4-BE49-F238E27FC236}">
                <a16:creationId xmlns:a16="http://schemas.microsoft.com/office/drawing/2014/main" id="{6F7BE18A-CE2C-92CA-4864-752D48BE38E9}"/>
              </a:ext>
            </a:extLst>
          </p:cNvPr>
          <p:cNvPicPr>
            <a:picLocks noGrp="1" noChangeAspect="1"/>
          </p:cNvPicPr>
          <p:nvPr>
            <p:ph idx="1"/>
          </p:nvPr>
        </p:nvPicPr>
        <p:blipFill rotWithShape="1">
          <a:blip r:embed="rId2"/>
          <a:srcRect l="52261" t="10242" r="10553" b="19398"/>
          <a:stretch/>
        </p:blipFill>
        <p:spPr>
          <a:xfrm>
            <a:off x="-4718700" y="-2622314"/>
            <a:ext cx="2125181" cy="3015828"/>
          </a:xfrm>
        </p:spPr>
      </p:pic>
      <p:sp>
        <p:nvSpPr>
          <p:cNvPr id="3" name="TextBox 2">
            <a:extLst>
              <a:ext uri="{FF2B5EF4-FFF2-40B4-BE49-F238E27FC236}">
                <a16:creationId xmlns:a16="http://schemas.microsoft.com/office/drawing/2014/main" id="{D4A1C004-2C04-31DD-080C-B207C1079B4B}"/>
              </a:ext>
            </a:extLst>
          </p:cNvPr>
          <p:cNvSpPr txBox="1"/>
          <p:nvPr/>
        </p:nvSpPr>
        <p:spPr>
          <a:xfrm>
            <a:off x="4365939" y="96811"/>
            <a:ext cx="7576458" cy="7109639"/>
          </a:xfrm>
          <a:prstGeom prst="rect">
            <a:avLst/>
          </a:prstGeom>
          <a:noFill/>
        </p:spPr>
        <p:txBody>
          <a:bodyPr wrap="square" rtlCol="0">
            <a:spAutoFit/>
          </a:bodyPr>
          <a:lstStyle/>
          <a:p>
            <a:pPr algn="r"/>
            <a:r>
              <a:rPr lang="en-US" sz="2400" dirty="0"/>
              <a:t>                                      </a:t>
            </a:r>
            <a:r>
              <a:rPr lang="en-US" sz="2400" dirty="0" err="1"/>
              <a:t>Longueuil</a:t>
            </a:r>
            <a:r>
              <a:rPr lang="en-US" sz="2400" dirty="0"/>
              <a:t>, March 11, 1844</a:t>
            </a:r>
          </a:p>
          <a:p>
            <a:r>
              <a:rPr lang="en-US" sz="2400" dirty="0"/>
              <a:t>My dear sister,</a:t>
            </a:r>
          </a:p>
          <a:p>
            <a:r>
              <a:rPr lang="en-US" sz="2400" dirty="0"/>
              <a:t>At the time I was planning to invite you to my religious profession, the painful news of your illness reached me and filled me with sadness.  You know what a great satisfaction it would have been for me to have seen you here.  You have already had the great happiness of doing what I am about to do</a:t>
            </a:r>
            <a:r>
              <a:rPr lang="en-US" sz="2400" dirty="0">
                <a:highlight>
                  <a:srgbClr val="00FFFF"/>
                </a:highlight>
              </a:rPr>
              <a:t>.  As I take this my great step, your very presence would, as it were, have been  like a helping hand.  God has other plans.</a:t>
            </a:r>
          </a:p>
          <a:p>
            <a:r>
              <a:rPr lang="en-US" sz="2400" dirty="0"/>
              <a:t>                   ……</a:t>
            </a:r>
          </a:p>
          <a:p>
            <a:r>
              <a:rPr lang="en-US" sz="2400" dirty="0">
                <a:highlight>
                  <a:srgbClr val="00FFFF"/>
                </a:highlight>
              </a:rPr>
              <a:t>I am counting on your prayers and those of your Reverend Mother and Sisters to whom I beg you to present my respects.</a:t>
            </a:r>
          </a:p>
          <a:p>
            <a:r>
              <a:rPr lang="en-US" sz="2400" dirty="0"/>
              <a:t>In a sweet hope for your complete cure, I beg you to accept my most loving greetings as I remain</a:t>
            </a:r>
          </a:p>
          <a:p>
            <a:r>
              <a:rPr lang="en-US" sz="2400" dirty="0"/>
              <a:t>                                                         Your very loving sister,</a:t>
            </a:r>
          </a:p>
          <a:p>
            <a:r>
              <a:rPr lang="en-US" sz="2400" dirty="0"/>
              <a:t>				    Sister Marie Rose</a:t>
            </a:r>
          </a:p>
          <a:p>
            <a:endParaRPr lang="en-US" sz="2400" dirty="0"/>
          </a:p>
        </p:txBody>
      </p:sp>
    </p:spTree>
    <p:extLst>
      <p:ext uri="{BB962C8B-B14F-4D97-AF65-F5344CB8AC3E}">
        <p14:creationId xmlns:p14="http://schemas.microsoft.com/office/powerpoint/2010/main" val="606645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FF0822-DAE5-936B-965B-F3E0E0E0E10E}"/>
              </a:ext>
            </a:extLst>
          </p:cNvPr>
          <p:cNvSpPr>
            <a:spLocks noGrp="1"/>
          </p:cNvSpPr>
          <p:nvPr>
            <p:ph type="title"/>
          </p:nvPr>
        </p:nvSpPr>
        <p:spPr>
          <a:xfrm>
            <a:off x="262647" y="294538"/>
            <a:ext cx="11004903" cy="1033669"/>
          </a:xfrm>
        </p:spPr>
        <p:txBody>
          <a:bodyPr>
            <a:noAutofit/>
          </a:bodyPr>
          <a:lstStyle/>
          <a:p>
            <a:r>
              <a:rPr lang="en-US" b="1" dirty="0">
                <a:solidFill>
                  <a:srgbClr val="FFFFFF"/>
                </a:solidFill>
                <a:latin typeface="+mn-lt"/>
                <a:cs typeface="Calibri Light"/>
              </a:rPr>
              <a:t>Letter to Her Brother Father Flavian Durocher, Oblate Novice at Saguenay, Quebec.</a:t>
            </a:r>
            <a:endParaRPr lang="en-US" b="1" dirty="0">
              <a:solidFill>
                <a:srgbClr val="FFFFFF"/>
              </a:solidFill>
              <a:latin typeface="+mn-lt"/>
            </a:endParaRPr>
          </a:p>
        </p:txBody>
      </p:sp>
      <p:sp>
        <p:nvSpPr>
          <p:cNvPr id="3" name="Content Placeholder 2">
            <a:extLst>
              <a:ext uri="{FF2B5EF4-FFF2-40B4-BE49-F238E27FC236}">
                <a16:creationId xmlns:a16="http://schemas.microsoft.com/office/drawing/2014/main" id="{A37B53B2-AD2D-A87A-359F-3AD9203E914D}"/>
              </a:ext>
            </a:extLst>
          </p:cNvPr>
          <p:cNvSpPr>
            <a:spLocks noGrp="1"/>
          </p:cNvSpPr>
          <p:nvPr>
            <p:ph idx="1"/>
          </p:nvPr>
        </p:nvSpPr>
        <p:spPr>
          <a:xfrm>
            <a:off x="0" y="1885279"/>
            <a:ext cx="11995693" cy="4841198"/>
          </a:xfrm>
        </p:spPr>
        <p:txBody>
          <a:bodyPr anchor="ctr">
            <a:noAutofit/>
          </a:bodyPr>
          <a:lstStyle/>
          <a:p>
            <a:pPr marL="0" indent="0" algn="r">
              <a:buNone/>
            </a:pPr>
            <a:r>
              <a:rPr lang="en-US" sz="1600" dirty="0"/>
              <a:t>                                                                                                                                                  </a:t>
            </a:r>
            <a:r>
              <a:rPr lang="en-US" sz="1600" dirty="0" err="1"/>
              <a:t>Longueuil</a:t>
            </a:r>
            <a:r>
              <a:rPr lang="en-US" sz="1600" dirty="0"/>
              <a:t>, December, 1844</a:t>
            </a:r>
          </a:p>
          <a:p>
            <a:pPr marL="0" indent="0">
              <a:spcAft>
                <a:spcPts val="600"/>
              </a:spcAft>
              <a:buNone/>
            </a:pPr>
            <a:r>
              <a:rPr lang="en-US" sz="1600" dirty="0"/>
              <a:t>         My dear Brother,</a:t>
            </a:r>
          </a:p>
          <a:p>
            <a:pPr marL="457200" lvl="1" indent="0">
              <a:spcAft>
                <a:spcPts val="600"/>
              </a:spcAft>
              <a:buNone/>
            </a:pPr>
            <a:r>
              <a:rPr lang="en-US" sz="1600" dirty="0">
                <a:highlight>
                  <a:srgbClr val="00FFFF"/>
                </a:highlight>
              </a:rPr>
              <a:t>Allow me to distract you a bit and tell you of the happiness of my religious profession. </a:t>
            </a:r>
            <a:r>
              <a:rPr lang="en-US" sz="1600" dirty="0"/>
              <a:t> It was on the feast of the Immaculate Conception that this good, kind, Mother willed to accomplish the desires I had so long cherished.  I shall not speak to you about the ceremony because I do not think that is what will interest you most.  God has been infinitely good to me and full of mercy...The responsibility that weighs on me is great.  I feel it more and more each day, but who am I to complain?                                                 . . .</a:t>
            </a:r>
          </a:p>
          <a:p>
            <a:pPr marL="457200" lvl="1" indent="0">
              <a:spcAft>
                <a:spcPts val="600"/>
              </a:spcAft>
              <a:buNone/>
            </a:pPr>
            <a:r>
              <a:rPr lang="en-US" sz="1600" dirty="0">
                <a:highlight>
                  <a:srgbClr val="00FFFF"/>
                </a:highlight>
              </a:rPr>
              <a:t>God has led me.  I live in peace with my Sisters in the midst of my numerous occupations.</a:t>
            </a:r>
          </a:p>
          <a:p>
            <a:pPr marL="457200" lvl="1" indent="0">
              <a:spcAft>
                <a:spcPts val="600"/>
              </a:spcAft>
              <a:buNone/>
            </a:pPr>
            <a:r>
              <a:rPr lang="en-US" sz="1600" dirty="0"/>
              <a:t>Beg Mary, our tender Mother, to obtain for me above all the grace of being a good religious so that I may follow the pathway God has marked out for me and along it, lead all those for whom I am responsible.  We should be only too happy if some day we were found worthy to go and share your difficulties.</a:t>
            </a:r>
          </a:p>
          <a:p>
            <a:pPr marL="457200" lvl="1" indent="0">
              <a:spcAft>
                <a:spcPts val="600"/>
              </a:spcAft>
              <a:buNone/>
            </a:pPr>
            <a:r>
              <a:rPr lang="en-US" sz="1600" dirty="0"/>
              <a:t>Please express our deep respect to Father </a:t>
            </a:r>
            <a:r>
              <a:rPr lang="en-US" sz="1600" dirty="0" err="1"/>
              <a:t>Honorat</a:t>
            </a:r>
            <a:r>
              <a:rPr lang="en-US" sz="1600" dirty="0"/>
              <a:t> and assure him we are still filled with gratitude for the great trouble he took for our sake</a:t>
            </a:r>
            <a:r>
              <a:rPr lang="en-US" sz="1600" dirty="0">
                <a:highlight>
                  <a:srgbClr val="00FFFF"/>
                </a:highlight>
              </a:rPr>
              <a:t>.  If God hears our prayers, He will scatter rich blessings on all your undertakings</a:t>
            </a:r>
            <a:r>
              <a:rPr lang="en-US" sz="1600" dirty="0"/>
              <a:t>. … I have heard from the family.  All are well.  It seems that Father </a:t>
            </a:r>
            <a:r>
              <a:rPr lang="en-US" sz="1600" dirty="0" err="1"/>
              <a:t>Eusebe</a:t>
            </a:r>
            <a:r>
              <a:rPr lang="en-US" sz="1600" dirty="0"/>
              <a:t> has many spiritual consolations at his mission:  this makes up for what he lacks materially.  </a:t>
            </a:r>
            <a:r>
              <a:rPr lang="en-US" sz="1600" dirty="0">
                <a:highlight>
                  <a:srgbClr val="00FFFF"/>
                </a:highlight>
              </a:rPr>
              <a:t>I would love to be writing to you as a vowed religious because I wish for you the happiness I am enjoying.</a:t>
            </a:r>
          </a:p>
          <a:p>
            <a:pPr marL="457200" lvl="1" indent="0">
              <a:spcAft>
                <a:spcPts val="600"/>
              </a:spcAft>
              <a:buNone/>
            </a:pPr>
            <a:r>
              <a:rPr lang="en-US" sz="1600" dirty="0"/>
              <a:t>In the Sacred Hearts of Jesus and Mary, I remain,</a:t>
            </a:r>
          </a:p>
          <a:p>
            <a:pPr marL="457200" lvl="1" indent="0">
              <a:buNone/>
            </a:pPr>
            <a:r>
              <a:rPr lang="en-US" sz="1600" dirty="0"/>
              <a:t>					Your very loving sister,</a:t>
            </a:r>
          </a:p>
          <a:p>
            <a:pPr marL="457200" lvl="1" indent="0">
              <a:buNone/>
            </a:pPr>
            <a:r>
              <a:rPr lang="en-US" sz="1600" dirty="0"/>
              <a:t>					Sister Marie Rose </a:t>
            </a:r>
          </a:p>
          <a:p>
            <a:pPr lvl="1"/>
            <a:endParaRPr lang="en-US" sz="1600" dirty="0"/>
          </a:p>
        </p:txBody>
      </p:sp>
    </p:spTree>
    <p:extLst>
      <p:ext uri="{BB962C8B-B14F-4D97-AF65-F5344CB8AC3E}">
        <p14:creationId xmlns:p14="http://schemas.microsoft.com/office/powerpoint/2010/main" val="1360634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1FFBF3A-3DE2-0604-92B5-8A3D4B3540DF}"/>
              </a:ext>
            </a:extLst>
          </p:cNvPr>
          <p:cNvSpPr>
            <a:spLocks noGrp="1"/>
          </p:cNvSpPr>
          <p:nvPr>
            <p:ph type="title"/>
          </p:nvPr>
        </p:nvSpPr>
        <p:spPr>
          <a:xfrm>
            <a:off x="459346" y="294538"/>
            <a:ext cx="10808204" cy="1033669"/>
          </a:xfrm>
        </p:spPr>
        <p:txBody>
          <a:bodyPr>
            <a:noAutofit/>
          </a:bodyPr>
          <a:lstStyle/>
          <a:p>
            <a:r>
              <a:rPr lang="en-US" b="1" dirty="0">
                <a:solidFill>
                  <a:srgbClr val="FFFFFF"/>
                </a:solidFill>
                <a:latin typeface="+mn-lt"/>
                <a:cs typeface="Calibri Light"/>
              </a:rPr>
              <a:t>Letter to Her Brother Fr. Theophile Durocher, Pastor of </a:t>
            </a:r>
            <a:r>
              <a:rPr lang="en-US" b="1" dirty="0" err="1">
                <a:solidFill>
                  <a:srgbClr val="FFFFFF"/>
                </a:solidFill>
                <a:latin typeface="+mn-lt"/>
                <a:cs typeface="Calibri Light"/>
              </a:rPr>
              <a:t>Beloeuil</a:t>
            </a:r>
            <a:endParaRPr lang="en-US" b="1" dirty="0">
              <a:solidFill>
                <a:srgbClr val="FFFFFF"/>
              </a:solidFill>
              <a:latin typeface="+mn-lt"/>
            </a:endParaRPr>
          </a:p>
        </p:txBody>
      </p:sp>
      <p:sp>
        <p:nvSpPr>
          <p:cNvPr id="3" name="Content Placeholder 2">
            <a:extLst>
              <a:ext uri="{FF2B5EF4-FFF2-40B4-BE49-F238E27FC236}">
                <a16:creationId xmlns:a16="http://schemas.microsoft.com/office/drawing/2014/main" id="{B3B96B65-2778-5BFF-0063-CCDB531CA22A}"/>
              </a:ext>
            </a:extLst>
          </p:cNvPr>
          <p:cNvSpPr>
            <a:spLocks noGrp="1"/>
          </p:cNvSpPr>
          <p:nvPr>
            <p:ph idx="1"/>
          </p:nvPr>
        </p:nvSpPr>
        <p:spPr>
          <a:xfrm>
            <a:off x="242236" y="1885279"/>
            <a:ext cx="11732646" cy="4803619"/>
          </a:xfrm>
        </p:spPr>
        <p:txBody>
          <a:bodyPr anchor="ctr">
            <a:normAutofit fontScale="25000" lnSpcReduction="20000"/>
          </a:bodyPr>
          <a:lstStyle/>
          <a:p>
            <a:pPr marL="0" indent="0" algn="r">
              <a:lnSpc>
                <a:spcPct val="107000"/>
              </a:lnSpc>
              <a:spcAft>
                <a:spcPts val="800"/>
              </a:spcAft>
              <a:buNone/>
            </a:pPr>
            <a:r>
              <a:rPr lang="en-CA" sz="2600" dirty="0">
                <a:effectLst/>
                <a:latin typeface="Calibri" panose="020F0502020204030204" pitchFamily="34" charset="0"/>
                <a:ea typeface="Calibri" panose="020F0502020204030204" pitchFamily="34" charset="0"/>
                <a:cs typeface="Times New Roman" panose="02020603050405020304" pitchFamily="18" charset="0"/>
              </a:rPr>
              <a:t>				</a:t>
            </a:r>
            <a:r>
              <a:rPr lang="en-CA" sz="3400" dirty="0">
                <a:effectLst/>
                <a:latin typeface="Calibri" panose="020F0502020204030204" pitchFamily="34" charset="0"/>
                <a:ea typeface="Calibri" panose="020F0502020204030204" pitchFamily="34" charset="0"/>
                <a:cs typeface="Times New Roman" panose="02020603050405020304" pitchFamily="18" charset="0"/>
              </a:rPr>
              <a:t>					</a:t>
            </a:r>
            <a:r>
              <a:rPr lang="en-CA" sz="7200" dirty="0" err="1">
                <a:effectLst/>
                <a:latin typeface="Calibri" panose="020F0502020204030204" pitchFamily="34" charset="0"/>
                <a:ea typeface="Calibri" panose="020F0502020204030204" pitchFamily="34" charset="0"/>
                <a:cs typeface="Times New Roman" panose="02020603050405020304" pitchFamily="18" charset="0"/>
              </a:rPr>
              <a:t>Longueuil</a:t>
            </a:r>
            <a:r>
              <a:rPr lang="en-CA" sz="7200" dirty="0">
                <a:effectLst/>
                <a:latin typeface="Calibri" panose="020F0502020204030204" pitchFamily="34" charset="0"/>
                <a:ea typeface="Calibri" panose="020F0502020204030204" pitchFamily="34" charset="0"/>
                <a:cs typeface="Times New Roman" panose="02020603050405020304" pitchFamily="18" charset="0"/>
              </a:rPr>
              <a:t>, February, 1847</a:t>
            </a:r>
            <a:endParaRPr lang="en-CA" sz="42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ct val="107000"/>
              </a:lnSpc>
              <a:spcAft>
                <a:spcPts val="800"/>
              </a:spcAft>
              <a:buNone/>
            </a:pPr>
            <a:r>
              <a:rPr lang="en-CA" sz="8000" dirty="0">
                <a:effectLst/>
                <a:latin typeface="Calibri" panose="020F0502020204030204" pitchFamily="34" charset="0"/>
                <a:ea typeface="Calibri" panose="020F0502020204030204" pitchFamily="34" charset="0"/>
                <a:cs typeface="Times New Roman" panose="02020603050405020304" pitchFamily="18" charset="0"/>
              </a:rPr>
              <a:t>Dear Brother,</a:t>
            </a:r>
          </a:p>
          <a:p>
            <a:pPr marL="0" indent="0">
              <a:lnSpc>
                <a:spcPct val="107000"/>
              </a:lnSpc>
              <a:spcAft>
                <a:spcPts val="800"/>
              </a:spcAft>
              <a:buNone/>
            </a:pPr>
            <a:r>
              <a:rPr lang="en-CA" sz="8000" dirty="0">
                <a:effectLst/>
                <a:latin typeface="Calibri" panose="020F0502020204030204" pitchFamily="34" charset="0"/>
                <a:ea typeface="Calibri" panose="020F0502020204030204" pitchFamily="34" charset="0"/>
                <a:cs typeface="Times New Roman" panose="02020603050405020304" pitchFamily="18" charset="0"/>
              </a:rPr>
              <a:t>You know that one is never satisfied with what one has</a:t>
            </a:r>
            <a:r>
              <a:rPr lang="en-CA" sz="8000" dirty="0">
                <a:latin typeface="Calibri" panose="020F0502020204030204" pitchFamily="34" charset="0"/>
                <a:ea typeface="Calibri" panose="020F0502020204030204" pitchFamily="34" charset="0"/>
                <a:cs typeface="Times New Roman" panose="02020603050405020304" pitchFamily="18" charset="0"/>
              </a:rPr>
              <a:t>.</a:t>
            </a:r>
            <a:r>
              <a:rPr lang="en-CA" sz="8000" dirty="0">
                <a:effectLst/>
                <a:latin typeface="Calibri" panose="020F0502020204030204" pitchFamily="34" charset="0"/>
                <a:ea typeface="Calibri" panose="020F0502020204030204" pitchFamily="34" charset="0"/>
                <a:cs typeface="Times New Roman" panose="02020603050405020304" pitchFamily="18" charset="0"/>
              </a:rPr>
              <a:t>  Our new chapel is so devoid of pious objects,                           above all of pictures, that one does not know where to fix one’s eyes.	</a:t>
            </a:r>
          </a:p>
          <a:p>
            <a:pPr marL="0" indent="0">
              <a:lnSpc>
                <a:spcPct val="107000"/>
              </a:lnSpc>
              <a:spcAft>
                <a:spcPts val="800"/>
              </a:spcAft>
              <a:buNone/>
            </a:pPr>
            <a:r>
              <a:rPr lang="en-CA" sz="8000" dirty="0">
                <a:effectLst/>
                <a:latin typeface="Calibri" panose="020F0502020204030204" pitchFamily="34" charset="0"/>
                <a:ea typeface="Calibri" panose="020F0502020204030204" pitchFamily="34" charset="0"/>
                <a:cs typeface="Times New Roman" panose="02020603050405020304" pitchFamily="18" charset="0"/>
              </a:rPr>
              <a:t>We have the picture of the blessed Virgin on one side and on the other that of St. Joseph.  </a:t>
            </a:r>
            <a:r>
              <a:rPr lang="en-CA" sz="8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I </a:t>
            </a:r>
            <a:r>
              <a:rPr lang="en-CA" sz="8000" dirty="0">
                <a:highlight>
                  <a:srgbClr val="00FFFF"/>
                </a:highlight>
                <a:latin typeface="Calibri" panose="020F0502020204030204" pitchFamily="34" charset="0"/>
                <a:ea typeface="Calibri" panose="020F0502020204030204" pitchFamily="34" charset="0"/>
                <a:cs typeface="Times New Roman" panose="02020603050405020304" pitchFamily="18" charset="0"/>
              </a:rPr>
              <a:t>thought  that in the center it would be very nice to have </a:t>
            </a:r>
            <a:r>
              <a:rPr lang="en-CA" sz="8000" dirty="0">
                <a:effectLst/>
                <a:highlight>
                  <a:srgbClr val="00FFFF"/>
                </a:highlight>
                <a:latin typeface="Calibri" panose="020F0502020204030204" pitchFamily="34" charset="0"/>
                <a:ea typeface="Calibri" panose="020F0502020204030204" pitchFamily="34" charset="0"/>
                <a:cs typeface="Times New Roman" panose="02020603050405020304" pitchFamily="18" charset="0"/>
              </a:rPr>
              <a:t>the Sacred Heart you have in your little sacristy chapel.  It would be all the more fitting since we belong to the Confraternity of the Sacred Heart.  If you cannot give it to us, I hope you will be able to lend it to us at least until we can get another one. …. </a:t>
            </a:r>
          </a:p>
          <a:p>
            <a:pPr marL="0" indent="0">
              <a:lnSpc>
                <a:spcPct val="107000"/>
              </a:lnSpc>
              <a:spcAft>
                <a:spcPts val="800"/>
              </a:spcAft>
              <a:buNone/>
            </a:pPr>
            <a:r>
              <a:rPr lang="en-CA" sz="8000" dirty="0">
                <a:effectLst/>
                <a:latin typeface="Calibri" panose="020F0502020204030204" pitchFamily="34" charset="0"/>
                <a:ea typeface="Calibri" panose="020F0502020204030204" pitchFamily="34" charset="0"/>
                <a:cs typeface="Times New Roman" panose="02020603050405020304" pitchFamily="18" charset="0"/>
              </a:rPr>
              <a:t>Please extend best wishes to Papa, to Mr. Allaire, and receive for yourself my respectful greetings and believe me always united with you in the Sacred Hearts of Jesus and Mary,</a:t>
            </a:r>
          </a:p>
          <a:p>
            <a:pPr marL="0" indent="0">
              <a:lnSpc>
                <a:spcPct val="107000"/>
              </a:lnSpc>
              <a:buNone/>
            </a:pPr>
            <a:r>
              <a:rPr lang="en-CA" sz="8000" dirty="0">
                <a:effectLst/>
                <a:latin typeface="Calibri" panose="020F0502020204030204" pitchFamily="34" charset="0"/>
                <a:ea typeface="Calibri" panose="020F0502020204030204" pitchFamily="34" charset="0"/>
                <a:cs typeface="Times New Roman" panose="02020603050405020304" pitchFamily="18" charset="0"/>
              </a:rPr>
              <a:t>								Your devoted and affectionate,</a:t>
            </a:r>
          </a:p>
          <a:p>
            <a:pPr marL="0" indent="0">
              <a:lnSpc>
                <a:spcPct val="107000"/>
              </a:lnSpc>
              <a:spcBef>
                <a:spcPts val="0"/>
              </a:spcBef>
              <a:spcAft>
                <a:spcPts val="800"/>
              </a:spcAft>
              <a:buNone/>
            </a:pPr>
            <a:r>
              <a:rPr lang="en-CA" sz="8000" dirty="0">
                <a:effectLst/>
                <a:latin typeface="Calibri" panose="020F0502020204030204" pitchFamily="34" charset="0"/>
                <a:ea typeface="Calibri" panose="020F0502020204030204" pitchFamily="34" charset="0"/>
                <a:cs typeface="Times New Roman" panose="02020603050405020304" pitchFamily="18" charset="0"/>
              </a:rPr>
              <a:t>								Sister Marie-Rose</a:t>
            </a:r>
          </a:p>
          <a:p>
            <a:pPr marL="0" indent="0">
              <a:buNone/>
            </a:pPr>
            <a:endParaRPr lang="en-US" sz="2000" dirty="0"/>
          </a:p>
        </p:txBody>
      </p:sp>
    </p:spTree>
    <p:extLst>
      <p:ext uri="{BB962C8B-B14F-4D97-AF65-F5344CB8AC3E}">
        <p14:creationId xmlns:p14="http://schemas.microsoft.com/office/powerpoint/2010/main" val="1460107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D51D6F3-01C1-CFE4-1403-1589D01A803A}"/>
              </a:ext>
            </a:extLst>
          </p:cNvPr>
          <p:cNvSpPr>
            <a:spLocks noGrp="1"/>
          </p:cNvSpPr>
          <p:nvPr>
            <p:ph type="title"/>
          </p:nvPr>
        </p:nvSpPr>
        <p:spPr>
          <a:xfrm>
            <a:off x="418225" y="1802581"/>
            <a:ext cx="3201366" cy="3387497"/>
          </a:xfrm>
        </p:spPr>
        <p:txBody>
          <a:bodyPr anchor="b">
            <a:normAutofit/>
          </a:bodyPr>
          <a:lstStyle/>
          <a:p>
            <a:pPr algn="r"/>
            <a:r>
              <a:rPr lang="en-US" b="1" dirty="0">
                <a:solidFill>
                  <a:srgbClr val="FFFFFF"/>
                </a:solidFill>
                <a:latin typeface="+mn-lt"/>
                <a:cs typeface="Calibri Light"/>
              </a:rPr>
              <a:t>Letter to Sister M. Claire, </a:t>
            </a:r>
            <a:r>
              <a:rPr lang="en-US" b="1" dirty="0" err="1">
                <a:solidFill>
                  <a:srgbClr val="FFFFFF"/>
                </a:solidFill>
                <a:latin typeface="+mn-lt"/>
                <a:cs typeface="Calibri Light"/>
              </a:rPr>
              <a:t>Beloeuil</a:t>
            </a:r>
            <a:r>
              <a:rPr lang="en-US" b="1" dirty="0">
                <a:solidFill>
                  <a:srgbClr val="FFFFFF"/>
                </a:solidFill>
                <a:latin typeface="+mn-lt"/>
                <a:cs typeface="Calibri Light"/>
              </a:rPr>
              <a:t> Convent</a:t>
            </a:r>
            <a:endParaRPr lang="en-US" b="1" dirty="0">
              <a:solidFill>
                <a:srgbClr val="FFFFFF"/>
              </a:solidFill>
              <a:latin typeface="+mn-lt"/>
            </a:endParaRPr>
          </a:p>
        </p:txBody>
      </p:sp>
      <p:sp>
        <p:nvSpPr>
          <p:cNvPr id="3" name="Content Placeholder 2">
            <a:extLst>
              <a:ext uri="{FF2B5EF4-FFF2-40B4-BE49-F238E27FC236}">
                <a16:creationId xmlns:a16="http://schemas.microsoft.com/office/drawing/2014/main" id="{940B53E1-D674-F6B9-565A-5CF11D5D1C48}"/>
              </a:ext>
            </a:extLst>
          </p:cNvPr>
          <p:cNvSpPr>
            <a:spLocks noGrp="1"/>
          </p:cNvSpPr>
          <p:nvPr>
            <p:ph idx="1"/>
          </p:nvPr>
        </p:nvSpPr>
        <p:spPr>
          <a:xfrm>
            <a:off x="4134810" y="586855"/>
            <a:ext cx="7915229" cy="6164674"/>
          </a:xfrm>
        </p:spPr>
        <p:txBody>
          <a:bodyPr anchor="ctr">
            <a:normAutofit lnSpcReduction="10000"/>
          </a:bodyPr>
          <a:lstStyle/>
          <a:p>
            <a:pPr marL="0" indent="0" algn="r">
              <a:lnSpc>
                <a:spcPct val="107000"/>
              </a:lnSpc>
              <a:spcAft>
                <a:spcPts val="800"/>
              </a:spcAft>
              <a:buNone/>
            </a:pPr>
            <a:r>
              <a:rPr lang="en-CA" sz="1800" dirty="0">
                <a:effectLst/>
                <a:latin typeface="Calibri" panose="020F0502020204030204" pitchFamily="34" charset="0"/>
                <a:ea typeface="Calibri" panose="020F0502020204030204" pitchFamily="34" charset="0"/>
                <a:cs typeface="Times New Roman" panose="02020603050405020304" pitchFamily="18" charset="0"/>
              </a:rPr>
              <a:t>	</a:t>
            </a:r>
            <a:r>
              <a:rPr lang="en-CA" sz="2000" dirty="0">
                <a:effectLst/>
                <a:latin typeface="Calibri" panose="020F0502020204030204" pitchFamily="34" charset="0"/>
                <a:ea typeface="Calibri" panose="020F0502020204030204" pitchFamily="34" charset="0"/>
                <a:cs typeface="Times New Roman" panose="02020603050405020304" pitchFamily="18" charset="0"/>
              </a:rPr>
              <a:t>				</a:t>
            </a:r>
            <a:r>
              <a:rPr lang="en-CA" sz="2000" dirty="0" err="1">
                <a:effectLst/>
                <a:latin typeface="Calibri" panose="020F0502020204030204" pitchFamily="34" charset="0"/>
                <a:ea typeface="Calibri" panose="020F0502020204030204" pitchFamily="34" charset="0"/>
                <a:cs typeface="Times New Roman" panose="02020603050405020304" pitchFamily="18" charset="0"/>
              </a:rPr>
              <a:t>Longueuil</a:t>
            </a:r>
            <a:r>
              <a:rPr lang="en-CA" sz="2000" dirty="0">
                <a:effectLst/>
                <a:latin typeface="Calibri" panose="020F0502020204030204" pitchFamily="34" charset="0"/>
                <a:ea typeface="Calibri" panose="020F0502020204030204" pitchFamily="34" charset="0"/>
                <a:cs typeface="Times New Roman" panose="02020603050405020304" pitchFamily="18" charset="0"/>
              </a:rPr>
              <a:t>, April 27</a:t>
            </a:r>
            <a:r>
              <a:rPr lang="en-CA" sz="2000" baseline="30000" dirty="0">
                <a:effectLst/>
                <a:latin typeface="Calibri" panose="020F0502020204030204" pitchFamily="34" charset="0"/>
                <a:ea typeface="Calibri" panose="020F0502020204030204" pitchFamily="34" charset="0"/>
                <a:cs typeface="Times New Roman" panose="02020603050405020304" pitchFamily="18" charset="0"/>
              </a:rPr>
              <a:t>th</a:t>
            </a:r>
            <a:r>
              <a:rPr lang="en-CA" sz="2000" dirty="0">
                <a:effectLst/>
                <a:latin typeface="Calibri" panose="020F0502020204030204" pitchFamily="34" charset="0"/>
                <a:ea typeface="Calibri" panose="020F0502020204030204" pitchFamily="34" charset="0"/>
                <a:cs typeface="Times New Roman" panose="02020603050405020304" pitchFamily="18" charset="0"/>
              </a:rPr>
              <a:t>, 1847</a:t>
            </a:r>
          </a:p>
          <a:p>
            <a:pPr marL="0" indent="0">
              <a:lnSpc>
                <a:spcPct val="107000"/>
              </a:lnSpc>
              <a:spcAft>
                <a:spcPts val="800"/>
              </a:spcAft>
              <a:buNone/>
            </a:pPr>
            <a:r>
              <a:rPr lang="en-CA" sz="2000" dirty="0">
                <a:effectLst/>
                <a:latin typeface="Calibri" panose="020F0502020204030204" pitchFamily="34" charset="0"/>
                <a:ea typeface="Calibri" panose="020F0502020204030204" pitchFamily="34" charset="0"/>
                <a:cs typeface="Times New Roman" panose="02020603050405020304" pitchFamily="18" charset="0"/>
              </a:rPr>
              <a:t>Dear Sister,</a:t>
            </a:r>
          </a:p>
          <a:p>
            <a:pPr marL="0" indent="0">
              <a:lnSpc>
                <a:spcPct val="107000"/>
              </a:lnSpc>
              <a:spcAft>
                <a:spcPts val="800"/>
              </a:spcAft>
              <a:buNone/>
            </a:pPr>
            <a:r>
              <a:rPr lang="en-CA" sz="2000" dirty="0">
                <a:effectLst/>
                <a:latin typeface="Calibri" panose="020F0502020204030204" pitchFamily="34" charset="0"/>
                <a:ea typeface="Calibri" panose="020F0502020204030204" pitchFamily="34" charset="0"/>
                <a:cs typeface="Times New Roman" panose="02020603050405020304" pitchFamily="18" charset="0"/>
              </a:rPr>
              <a:t>I have just received your letter, which pleased me.  I understand very well indeed that the period of your absence from us seems a bit long.  However, I do not know how long you will remain there; but in the meantime, do your duty well.  Do not forget to make your meditation every day and prepare yourself for the great </a:t>
            </a:r>
            <a:r>
              <a:rPr lang="en-CA" sz="2000" dirty="0">
                <a:latin typeface="Calibri" panose="020F0502020204030204" pitchFamily="34" charset="0"/>
                <a:ea typeface="Calibri" panose="020F0502020204030204" pitchFamily="34" charset="0"/>
                <a:cs typeface="Times New Roman" panose="02020603050405020304" pitchFamily="18" charset="0"/>
              </a:rPr>
              <a:t>benefits that will come to you later in the day, from </a:t>
            </a:r>
            <a:r>
              <a:rPr lang="en-CA" sz="2000" dirty="0">
                <a:effectLst/>
                <a:latin typeface="Calibri" panose="020F0502020204030204" pitchFamily="34" charset="0"/>
                <a:ea typeface="Calibri" panose="020F0502020204030204" pitchFamily="34" charset="0"/>
                <a:cs typeface="Times New Roman" panose="02020603050405020304" pitchFamily="18" charset="0"/>
              </a:rPr>
              <a:t>this prayer time given to you.  In the meantime, I should like to know how you make your meditation, the time you give to it and to your other spiritual exercises.  How do you teach catechism, and what amount of time have you to prepare it?  How do you enjoy your time with the children? How do you get them to work? Please answer these various questions.</a:t>
            </a:r>
          </a:p>
          <a:p>
            <a:pPr marL="0" indent="0">
              <a:lnSpc>
                <a:spcPct val="107000"/>
              </a:lnSpc>
              <a:spcAft>
                <a:spcPts val="800"/>
              </a:spcAft>
              <a:buNone/>
            </a:pPr>
            <a:r>
              <a:rPr lang="en-CA" sz="2000" dirty="0">
                <a:effectLst/>
                <a:latin typeface="Calibri" panose="020F0502020204030204" pitchFamily="34" charset="0"/>
                <a:ea typeface="Calibri" panose="020F0502020204030204" pitchFamily="34" charset="0"/>
                <a:cs typeface="Times New Roman" panose="02020603050405020304" pitchFamily="18" charset="0"/>
              </a:rPr>
              <a:t>With much love, I am in the Sacred Hearts of Jesus and Mary,</a:t>
            </a:r>
          </a:p>
          <a:p>
            <a:pPr marL="0" indent="0">
              <a:lnSpc>
                <a:spcPct val="107000"/>
              </a:lnSpc>
              <a:buNone/>
            </a:pPr>
            <a:r>
              <a:rPr lang="en-CA" sz="2000" dirty="0">
                <a:effectLst/>
                <a:latin typeface="Calibri" panose="020F0502020204030204" pitchFamily="34" charset="0"/>
                <a:ea typeface="Calibri" panose="020F0502020204030204" pitchFamily="34" charset="0"/>
                <a:cs typeface="Times New Roman" panose="02020603050405020304" pitchFamily="18" charset="0"/>
              </a:rPr>
              <a:t>				Your devoted and affectionate,</a:t>
            </a:r>
          </a:p>
          <a:p>
            <a:pPr marL="0" indent="0">
              <a:lnSpc>
                <a:spcPct val="107000"/>
              </a:lnSpc>
              <a:spcBef>
                <a:spcPts val="0"/>
              </a:spcBef>
              <a:spcAft>
                <a:spcPts val="800"/>
              </a:spcAft>
              <a:buNone/>
            </a:pPr>
            <a:r>
              <a:rPr lang="en-CA" sz="2000" dirty="0">
                <a:effectLst/>
                <a:latin typeface="Calibri" panose="020F0502020204030204" pitchFamily="34" charset="0"/>
                <a:ea typeface="Calibri" panose="020F0502020204030204" pitchFamily="34" charset="0"/>
                <a:cs typeface="Times New Roman" panose="02020603050405020304" pitchFamily="18" charset="0"/>
              </a:rPr>
              <a:t>				Sister Marie-Rose</a:t>
            </a:r>
          </a:p>
          <a:p>
            <a:pPr marL="3200400" lvl="7" indent="0">
              <a:buNone/>
            </a:pPr>
            <a:endParaRPr lang="en-US" sz="2000" dirty="0"/>
          </a:p>
        </p:txBody>
      </p:sp>
    </p:spTree>
    <p:extLst>
      <p:ext uri="{BB962C8B-B14F-4D97-AF65-F5344CB8AC3E}">
        <p14:creationId xmlns:p14="http://schemas.microsoft.com/office/powerpoint/2010/main" val="6670951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30477F5-2D8D-5AB3-6546-86C4E0CF5631}"/>
              </a:ext>
            </a:extLst>
          </p:cNvPr>
          <p:cNvSpPr>
            <a:spLocks noGrp="1"/>
          </p:cNvSpPr>
          <p:nvPr>
            <p:ph type="title"/>
          </p:nvPr>
        </p:nvSpPr>
        <p:spPr>
          <a:xfrm>
            <a:off x="67428" y="1250994"/>
            <a:ext cx="3833545" cy="3387497"/>
          </a:xfrm>
        </p:spPr>
        <p:txBody>
          <a:bodyPr anchor="b">
            <a:noAutofit/>
          </a:bodyPr>
          <a:lstStyle/>
          <a:p>
            <a:pPr algn="r"/>
            <a:r>
              <a:rPr lang="en-US" b="1" dirty="0">
                <a:solidFill>
                  <a:srgbClr val="FFFFFF"/>
                </a:solidFill>
                <a:latin typeface="+mn-lt"/>
                <a:cs typeface="Calibri Light"/>
              </a:rPr>
              <a:t>SNJM</a:t>
            </a:r>
            <a:br>
              <a:rPr lang="en-US" b="1" dirty="0">
                <a:solidFill>
                  <a:srgbClr val="FFFFFF"/>
                </a:solidFill>
                <a:latin typeface="+mn-lt"/>
                <a:cs typeface="Calibri Light"/>
              </a:rPr>
            </a:br>
            <a:r>
              <a:rPr lang="en-US" b="1" dirty="0">
                <a:solidFill>
                  <a:srgbClr val="FFFFFF"/>
                </a:solidFill>
                <a:latin typeface="+mn-lt"/>
                <a:cs typeface="Calibri Light"/>
              </a:rPr>
              <a:t>Constitutions</a:t>
            </a:r>
            <a:br>
              <a:rPr lang="en-US" b="1" dirty="0">
                <a:solidFill>
                  <a:srgbClr val="FFFFFF"/>
                </a:solidFill>
                <a:latin typeface="+mn-lt"/>
                <a:cs typeface="Calibri Light"/>
              </a:rPr>
            </a:br>
            <a:r>
              <a:rPr lang="en-US" b="1" dirty="0">
                <a:solidFill>
                  <a:srgbClr val="FFFFFF"/>
                </a:solidFill>
                <a:latin typeface="+mn-lt"/>
                <a:cs typeface="Calibri Light"/>
              </a:rPr>
              <a:t> Contemplation in Action</a:t>
            </a:r>
            <a:endParaRPr lang="en-US" b="1" dirty="0">
              <a:solidFill>
                <a:srgbClr val="FFFFFF"/>
              </a:solidFill>
              <a:latin typeface="+mn-lt"/>
            </a:endParaRPr>
          </a:p>
        </p:txBody>
      </p:sp>
      <p:sp>
        <p:nvSpPr>
          <p:cNvPr id="3" name="Content Placeholder 2">
            <a:extLst>
              <a:ext uri="{FF2B5EF4-FFF2-40B4-BE49-F238E27FC236}">
                <a16:creationId xmlns:a16="http://schemas.microsoft.com/office/drawing/2014/main" id="{72B612A9-6549-CA1D-5DEB-0919CEA9EE97}"/>
              </a:ext>
            </a:extLst>
          </p:cNvPr>
          <p:cNvSpPr>
            <a:spLocks noGrp="1"/>
          </p:cNvSpPr>
          <p:nvPr>
            <p:ph idx="1"/>
          </p:nvPr>
        </p:nvSpPr>
        <p:spPr>
          <a:xfrm>
            <a:off x="4543803" y="149119"/>
            <a:ext cx="7220730" cy="6580038"/>
          </a:xfrm>
        </p:spPr>
        <p:txBody>
          <a:bodyPr vert="horz" lIns="91440" tIns="45720" rIns="91440" bIns="45720" rtlCol="0" anchor="ctr">
            <a:noAutofit/>
          </a:bodyPr>
          <a:lstStyle/>
          <a:p>
            <a:pPr marL="0" indent="0">
              <a:lnSpc>
                <a:spcPct val="100000"/>
              </a:lnSpc>
              <a:spcBef>
                <a:spcPts val="0"/>
              </a:spcBef>
              <a:buNone/>
            </a:pPr>
            <a:r>
              <a:rPr lang="en-US" sz="2400" dirty="0">
                <a:cs typeface="Calibri"/>
              </a:rPr>
              <a:t>57 Enabled by the Spirit,</a:t>
            </a:r>
          </a:p>
          <a:p>
            <a:pPr marL="0" indent="0">
              <a:lnSpc>
                <a:spcPct val="100000"/>
              </a:lnSpc>
              <a:spcBef>
                <a:spcPts val="0"/>
              </a:spcBef>
              <a:buNone/>
            </a:pPr>
            <a:r>
              <a:rPr lang="en-US" sz="2400" dirty="0">
                <a:cs typeface="Calibri"/>
              </a:rPr>
              <a:t>      We, like Jesus,</a:t>
            </a:r>
          </a:p>
          <a:p>
            <a:pPr marL="0" indent="0">
              <a:lnSpc>
                <a:spcPct val="100000"/>
              </a:lnSpc>
              <a:spcBef>
                <a:spcPts val="0"/>
              </a:spcBef>
              <a:buNone/>
            </a:pPr>
            <a:r>
              <a:rPr lang="en-US" sz="2400" dirty="0">
                <a:cs typeface="Calibri"/>
              </a:rPr>
              <a:t>      Seek a living relationship with our God</a:t>
            </a:r>
          </a:p>
          <a:p>
            <a:pPr marL="0" indent="0">
              <a:lnSpc>
                <a:spcPct val="100000"/>
              </a:lnSpc>
              <a:spcBef>
                <a:spcPts val="0"/>
              </a:spcBef>
              <a:buNone/>
            </a:pPr>
            <a:r>
              <a:rPr lang="en-US" sz="2400" dirty="0">
                <a:cs typeface="Calibri"/>
              </a:rPr>
              <a:t>      This contemplative dimension</a:t>
            </a:r>
          </a:p>
          <a:p>
            <a:pPr marL="0" indent="0">
              <a:lnSpc>
                <a:spcPct val="100000"/>
              </a:lnSpc>
              <a:spcBef>
                <a:spcPts val="0"/>
              </a:spcBef>
              <a:buNone/>
            </a:pPr>
            <a:r>
              <a:rPr lang="en-US" sz="2400" dirty="0">
                <a:cs typeface="Calibri"/>
              </a:rPr>
              <a:t>      Permeates and transforms our lives.</a:t>
            </a:r>
          </a:p>
          <a:p>
            <a:pPr marL="0" indent="0">
              <a:lnSpc>
                <a:spcPct val="100000"/>
              </a:lnSpc>
              <a:spcBef>
                <a:spcPts val="0"/>
              </a:spcBef>
              <a:buNone/>
            </a:pPr>
            <a:r>
              <a:rPr lang="en-US" sz="2400" dirty="0">
                <a:cs typeface="Calibri"/>
              </a:rPr>
              <a:t>      It is expressed in prayer,</a:t>
            </a:r>
          </a:p>
          <a:p>
            <a:pPr marL="0" indent="0">
              <a:lnSpc>
                <a:spcPct val="100000"/>
              </a:lnSpc>
              <a:spcBef>
                <a:spcPts val="0"/>
              </a:spcBef>
              <a:buNone/>
            </a:pPr>
            <a:r>
              <a:rPr lang="en-US" sz="2400" dirty="0">
                <a:cs typeface="Calibri"/>
              </a:rPr>
              <a:t>      and by an interior attitude </a:t>
            </a:r>
          </a:p>
          <a:p>
            <a:pPr marL="0" indent="0">
              <a:lnSpc>
                <a:spcPct val="100000"/>
              </a:lnSpc>
              <a:spcBef>
                <a:spcPts val="0"/>
              </a:spcBef>
              <a:buNone/>
            </a:pPr>
            <a:r>
              <a:rPr lang="en-US" sz="2400" dirty="0">
                <a:cs typeface="Calibri"/>
              </a:rPr>
              <a:t>      of presence to God in ourselves,</a:t>
            </a:r>
          </a:p>
          <a:p>
            <a:pPr marL="0" indent="0">
              <a:lnSpc>
                <a:spcPct val="100000"/>
              </a:lnSpc>
              <a:spcBef>
                <a:spcPts val="0"/>
              </a:spcBef>
              <a:buNone/>
            </a:pPr>
            <a:r>
              <a:rPr lang="en-US" sz="2400" dirty="0">
                <a:cs typeface="Calibri"/>
              </a:rPr>
              <a:t>      in others, and in events.</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sz="2400" dirty="0">
                <a:cs typeface="Calibri"/>
              </a:rPr>
              <a:t>58  Contemplation inspires action;</a:t>
            </a:r>
          </a:p>
          <a:p>
            <a:pPr marL="0" indent="0">
              <a:lnSpc>
                <a:spcPct val="100000"/>
              </a:lnSpc>
              <a:spcBef>
                <a:spcPts val="0"/>
              </a:spcBef>
              <a:buNone/>
            </a:pPr>
            <a:r>
              <a:rPr lang="en-US" sz="2400" dirty="0">
                <a:cs typeface="Calibri"/>
              </a:rPr>
              <a:t>      action reflects contemplation.</a:t>
            </a:r>
          </a:p>
          <a:p>
            <a:pPr marL="0" indent="0">
              <a:lnSpc>
                <a:spcPct val="100000"/>
              </a:lnSpc>
              <a:spcBef>
                <a:spcPts val="0"/>
              </a:spcBef>
              <a:buNone/>
            </a:pPr>
            <a:r>
              <a:rPr lang="en-US" sz="2400" dirty="0">
                <a:cs typeface="Calibri"/>
              </a:rPr>
              <a:t>      They are two aspects of a single love.</a:t>
            </a:r>
          </a:p>
          <a:p>
            <a:pPr marL="0" indent="0">
              <a:lnSpc>
                <a:spcPct val="100000"/>
              </a:lnSpc>
              <a:spcBef>
                <a:spcPts val="0"/>
              </a:spcBef>
              <a:buNone/>
            </a:pPr>
            <a:endParaRPr lang="en-US" sz="1100" dirty="0">
              <a:cs typeface="Calibri"/>
            </a:endParaRPr>
          </a:p>
          <a:p>
            <a:pPr marL="0" indent="0">
              <a:lnSpc>
                <a:spcPct val="100000"/>
              </a:lnSpc>
              <a:spcBef>
                <a:spcPts val="0"/>
              </a:spcBef>
              <a:buNone/>
            </a:pPr>
            <a:r>
              <a:rPr lang="en-US" sz="2400" dirty="0">
                <a:cs typeface="Calibri"/>
              </a:rPr>
              <a:t>59 Our life of prayer, rooted in faith,</a:t>
            </a:r>
          </a:p>
          <a:p>
            <a:pPr marL="0" indent="0">
              <a:lnSpc>
                <a:spcPct val="100000"/>
              </a:lnSpc>
              <a:spcBef>
                <a:spcPts val="0"/>
              </a:spcBef>
              <a:buNone/>
            </a:pPr>
            <a:r>
              <a:rPr lang="en-US" sz="2400" dirty="0">
                <a:cs typeface="Calibri"/>
              </a:rPr>
              <a:t>      sustains our hope</a:t>
            </a:r>
          </a:p>
          <a:p>
            <a:pPr marL="0" indent="0">
              <a:lnSpc>
                <a:spcPct val="100000"/>
              </a:lnSpc>
              <a:spcBef>
                <a:spcPts val="0"/>
              </a:spcBef>
              <a:buNone/>
            </a:pPr>
            <a:r>
              <a:rPr lang="en-US" sz="2400" dirty="0">
                <a:cs typeface="Calibri"/>
              </a:rPr>
              <a:t>      and animates our charity.</a:t>
            </a:r>
          </a:p>
        </p:txBody>
      </p:sp>
    </p:spTree>
    <p:extLst>
      <p:ext uri="{BB962C8B-B14F-4D97-AF65-F5344CB8AC3E}">
        <p14:creationId xmlns:p14="http://schemas.microsoft.com/office/powerpoint/2010/main" val="883960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B15ED52-F352-441B-82BF-E0EA34836D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3B2E3793-BFE6-45A2-9B7B-E18844431C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1"/>
            <a:ext cx="12191998" cy="1590742"/>
          </a:xfrm>
          <a:prstGeom prst="rect">
            <a:avLst/>
          </a:prstGeom>
          <a:gradFill>
            <a:gsLst>
              <a:gs pos="0">
                <a:srgbClr val="000000"/>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4C4868-CB8F-4AF9-9CDB-8108F2C19B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3" y="0"/>
            <a:ext cx="8115306" cy="1590742"/>
          </a:xfrm>
          <a:prstGeom prst="rect">
            <a:avLst/>
          </a:prstGeom>
          <a:gradFill>
            <a:gsLst>
              <a:gs pos="20000">
                <a:schemeClr val="accent1">
                  <a:alpha val="0"/>
                </a:schemeClr>
              </a:gs>
              <a:gs pos="100000">
                <a:schemeClr val="accent1">
                  <a:lumMod val="50000"/>
                  <a:alpha val="5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5E0459-6403-40CD-989D-56A4407CA1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115299" y="-1"/>
            <a:ext cx="4076698" cy="1590742"/>
          </a:xfrm>
          <a:prstGeom prst="rect">
            <a:avLst/>
          </a:prstGeom>
          <a:gradFill>
            <a:gsLst>
              <a:gs pos="0">
                <a:schemeClr val="accent1">
                  <a:alpha val="66000"/>
                </a:schemeClr>
              </a:gs>
              <a:gs pos="100000">
                <a:srgbClr val="000000">
                  <a:alpha val="30000"/>
                </a:srgbClr>
              </a:gs>
            </a:gsLst>
            <a:lin ang="13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3E5B1A8-3AC9-4BD1-9BBC-78CA94F2D1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9350" y="-1"/>
            <a:ext cx="11732646" cy="1597433"/>
          </a:xfrm>
          <a:prstGeom prst="rect">
            <a:avLst/>
          </a:prstGeom>
          <a:gradFill>
            <a:gsLst>
              <a:gs pos="50000">
                <a:srgbClr val="000000">
                  <a:alpha val="0"/>
                </a:srgbClr>
              </a:gs>
              <a:gs pos="99000">
                <a:schemeClr val="accent1">
                  <a:lumMod val="50000"/>
                  <a:alpha val="52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0F71E51-408F-7A34-7849-B025C4D01BFD}"/>
              </a:ext>
            </a:extLst>
          </p:cNvPr>
          <p:cNvSpPr>
            <a:spLocks noGrp="1"/>
          </p:cNvSpPr>
          <p:nvPr>
            <p:ph type="title"/>
          </p:nvPr>
        </p:nvSpPr>
        <p:spPr>
          <a:xfrm>
            <a:off x="389106" y="278535"/>
            <a:ext cx="9895951" cy="1033669"/>
          </a:xfrm>
        </p:spPr>
        <p:txBody>
          <a:bodyPr>
            <a:normAutofit/>
          </a:bodyPr>
          <a:lstStyle/>
          <a:p>
            <a:r>
              <a:rPr lang="en-US" b="1" dirty="0">
                <a:solidFill>
                  <a:srgbClr val="FFFFFF"/>
                </a:solidFill>
                <a:latin typeface="+mn-lt"/>
              </a:rPr>
              <a:t>Private prayer</a:t>
            </a:r>
          </a:p>
        </p:txBody>
      </p:sp>
      <p:sp>
        <p:nvSpPr>
          <p:cNvPr id="3" name="Content Placeholder 2">
            <a:extLst>
              <a:ext uri="{FF2B5EF4-FFF2-40B4-BE49-F238E27FC236}">
                <a16:creationId xmlns:a16="http://schemas.microsoft.com/office/drawing/2014/main" id="{8358032B-82C7-5B18-1DA3-440FC9FB9880}"/>
              </a:ext>
            </a:extLst>
          </p:cNvPr>
          <p:cNvSpPr>
            <a:spLocks noGrp="1"/>
          </p:cNvSpPr>
          <p:nvPr>
            <p:ph idx="1"/>
          </p:nvPr>
        </p:nvSpPr>
        <p:spPr>
          <a:xfrm>
            <a:off x="237995" y="1885278"/>
            <a:ext cx="11732646" cy="4678183"/>
          </a:xfrm>
        </p:spPr>
        <p:txBody>
          <a:bodyPr numCol="2" anchor="ctr">
            <a:normAutofit/>
          </a:bodyPr>
          <a:lstStyle/>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60  Jesus often withdrew </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to be alone with his Father.</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So, too, we meet God</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each day in prayer.</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We spend at least a half-hour</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In daily meditation </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choosing the time and expression </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which best facilitate</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our personal prayer.</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These privileged moments</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of presence to God</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renew and strengthen us</a:t>
            </a:r>
          </a:p>
          <a:p>
            <a:pPr marL="0" indent="0">
              <a:lnSpc>
                <a:spcPct val="120000"/>
              </a:lnSpc>
              <a:spcAft>
                <a:spcPts val="800"/>
              </a:spcAft>
              <a:buNone/>
            </a:pPr>
            <a:r>
              <a:rPr lang="en-CA" sz="2400" dirty="0">
                <a:effectLst/>
                <a:latin typeface="Calibri" panose="020F0502020204030204" pitchFamily="34" charset="0"/>
                <a:ea typeface="Calibri" panose="020F0502020204030204" pitchFamily="34" charset="0"/>
                <a:cs typeface="Times New Roman" panose="02020603050405020304" pitchFamily="18" charset="0"/>
              </a:rPr>
              <a:t>       for the apostolate.</a:t>
            </a:r>
          </a:p>
        </p:txBody>
      </p:sp>
    </p:spTree>
    <p:extLst>
      <p:ext uri="{BB962C8B-B14F-4D97-AF65-F5344CB8AC3E}">
        <p14:creationId xmlns:p14="http://schemas.microsoft.com/office/powerpoint/2010/main" val="29276156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FA21AA9-33AC-0D68-B33E-14B56A4AA8A1}"/>
              </a:ext>
            </a:extLst>
          </p:cNvPr>
          <p:cNvSpPr txBox="1"/>
          <p:nvPr/>
        </p:nvSpPr>
        <p:spPr>
          <a:xfrm>
            <a:off x="2219106" y="508104"/>
            <a:ext cx="9482202" cy="5841792"/>
          </a:xfrm>
          <a:prstGeom prst="rect">
            <a:avLst/>
          </a:prstGeom>
          <a:noFill/>
        </p:spPr>
        <p:txBody>
          <a:bodyPr wrap="square">
            <a:spAutoFit/>
          </a:bodyPr>
          <a:lstStyle/>
          <a:p>
            <a:pPr>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61  To deepen our relationship with Christ</a:t>
            </a:r>
          </a:p>
          <a:p>
            <a:pPr>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And to grow in the knowledge </a:t>
            </a:r>
          </a:p>
          <a:p>
            <a:pPr indent="270510">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Of his Gospel message,</a:t>
            </a:r>
          </a:p>
          <a:p>
            <a:pPr indent="270510">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We set aside adequate time</a:t>
            </a:r>
          </a:p>
          <a:p>
            <a:pPr>
              <a:lnSpc>
                <a:spcPct val="150000"/>
              </a:lnSpc>
              <a:spcAft>
                <a:spcPts val="800"/>
              </a:spcAft>
            </a:pPr>
            <a:r>
              <a:rPr lang="en-CA" sz="2400" dirty="0">
                <a:latin typeface="Calibri" panose="020F0502020204030204" pitchFamily="34" charset="0"/>
                <a:ea typeface="Calibri" panose="020F0502020204030204" pitchFamily="34" charset="0"/>
                <a:cs typeface="Times New Roman" panose="02020603050405020304" pitchFamily="18" charset="0"/>
              </a:rPr>
              <a:t>        </a:t>
            </a:r>
            <a:r>
              <a:rPr lang="en-CA" sz="2400" dirty="0">
                <a:effectLst/>
                <a:latin typeface="Calibri" panose="020F0502020204030204" pitchFamily="34" charset="0"/>
                <a:ea typeface="Calibri" panose="020F0502020204030204" pitchFamily="34" charset="0"/>
                <a:cs typeface="Times New Roman" panose="02020603050405020304" pitchFamily="18" charset="0"/>
              </a:rPr>
              <a:t>For spiritual reading</a:t>
            </a:r>
          </a:p>
          <a:p>
            <a:pPr>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And for prolonged periods of prayer,</a:t>
            </a:r>
          </a:p>
          <a:p>
            <a:pPr>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Such as days of recollection,</a:t>
            </a:r>
          </a:p>
          <a:p>
            <a:pPr>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Annual retreats, and other experiences </a:t>
            </a:r>
          </a:p>
          <a:p>
            <a:pPr>
              <a:lnSpc>
                <a:spcPct val="150000"/>
              </a:lnSpc>
              <a:spcAft>
                <a:spcPts val="800"/>
              </a:spcAft>
            </a:pPr>
            <a:r>
              <a:rPr lang="en-CA" sz="2400" dirty="0">
                <a:effectLst/>
                <a:latin typeface="Calibri" panose="020F0502020204030204" pitchFamily="34" charset="0"/>
                <a:ea typeface="Calibri" panose="020F0502020204030204" pitchFamily="34" charset="0"/>
                <a:cs typeface="Times New Roman" panose="02020603050405020304" pitchFamily="18" charset="0"/>
              </a:rPr>
              <a:t>        Which nourish faith.</a:t>
            </a:r>
          </a:p>
        </p:txBody>
      </p:sp>
    </p:spTree>
    <p:extLst>
      <p:ext uri="{BB962C8B-B14F-4D97-AF65-F5344CB8AC3E}">
        <p14:creationId xmlns:p14="http://schemas.microsoft.com/office/powerpoint/2010/main" val="222961474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09588DA8-065E-4F6F-8EFD-43104AB2E0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 name="Rectangle 9">
            <a:extLst>
              <a:ext uri="{FF2B5EF4-FFF2-40B4-BE49-F238E27FC236}">
                <a16:creationId xmlns:a16="http://schemas.microsoft.com/office/drawing/2014/main" id="{C4285719-470E-454C-AF62-8323075F1F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D9FE4EF-C4D8-49A0-B2FF-81D8DB7D8A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300840D-0A0B-4512-BACA-B439D5B9C5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2B78728-A580-49A7-84F9-6EF6F583AD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38FAA1A1-D861-433F-88FA-1E9D6FD31D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Rectangle 19">
            <a:extLst>
              <a:ext uri="{FF2B5EF4-FFF2-40B4-BE49-F238E27FC236}">
                <a16:creationId xmlns:a16="http://schemas.microsoft.com/office/drawing/2014/main" id="{8D71EDA1-87BF-4D5D-AB79-F346FD1927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251E2CE-B6E0-F38A-78DE-1C1C5F62158A}"/>
              </a:ext>
            </a:extLst>
          </p:cNvPr>
          <p:cNvSpPr>
            <a:spLocks noGrp="1"/>
          </p:cNvSpPr>
          <p:nvPr>
            <p:ph type="title"/>
          </p:nvPr>
        </p:nvSpPr>
        <p:spPr>
          <a:xfrm>
            <a:off x="-97275" y="1165963"/>
            <a:ext cx="3900972" cy="3787933"/>
          </a:xfrm>
        </p:spPr>
        <p:txBody>
          <a:bodyPr anchor="b">
            <a:noAutofit/>
          </a:bodyPr>
          <a:lstStyle/>
          <a:p>
            <a:pPr algn="r"/>
            <a:br>
              <a:rPr lang="en-US" sz="4200" b="1" dirty="0">
                <a:solidFill>
                  <a:srgbClr val="FFFFFF"/>
                </a:solidFill>
                <a:latin typeface="+mn-lt"/>
                <a:cs typeface="Calibri Light"/>
              </a:rPr>
            </a:br>
            <a:br>
              <a:rPr lang="en-US" sz="4200" b="1" dirty="0">
                <a:latin typeface="+mn-lt"/>
                <a:cs typeface="Calibri Light"/>
              </a:rPr>
            </a:br>
            <a:r>
              <a:rPr lang="en-US" sz="4200" b="1" dirty="0">
                <a:solidFill>
                  <a:srgbClr val="FFFFFF"/>
                </a:solidFill>
                <a:latin typeface="+mn-lt"/>
                <a:cs typeface="Calibri Light"/>
              </a:rPr>
              <a:t> </a:t>
            </a:r>
            <a:r>
              <a:rPr lang="en-US" sz="3600" b="1" dirty="0">
                <a:solidFill>
                  <a:srgbClr val="FFFFFF"/>
                </a:solidFill>
                <a:latin typeface="+mn-lt"/>
                <a:cs typeface="Calibri Light"/>
              </a:rPr>
              <a:t>Chapter Acts 2001</a:t>
            </a:r>
            <a:br>
              <a:rPr lang="en-US" sz="3600" b="1" dirty="0">
                <a:solidFill>
                  <a:srgbClr val="FFFFFF"/>
                </a:solidFill>
                <a:latin typeface="+mn-lt"/>
                <a:cs typeface="Calibri Light"/>
              </a:rPr>
            </a:br>
            <a:r>
              <a:rPr lang="en-US" sz="3600" b="1" dirty="0">
                <a:solidFill>
                  <a:srgbClr val="FFFFFF"/>
                </a:solidFill>
                <a:latin typeface="+mn-lt"/>
                <a:cs typeface="Calibri Light"/>
              </a:rPr>
              <a:t>We Are Called </a:t>
            </a:r>
            <a:br>
              <a:rPr lang="en-US" sz="3600" b="1" dirty="0">
                <a:solidFill>
                  <a:srgbClr val="FFFFFF"/>
                </a:solidFill>
                <a:latin typeface="+mn-lt"/>
                <a:cs typeface="Calibri Light"/>
              </a:rPr>
            </a:br>
            <a:r>
              <a:rPr lang="en-US" sz="3600" b="1" dirty="0">
                <a:solidFill>
                  <a:srgbClr val="FFFFFF"/>
                </a:solidFill>
                <a:latin typeface="+mn-lt"/>
                <a:cs typeface="Calibri Light"/>
              </a:rPr>
              <a:t>to Be Women of Contemplation </a:t>
            </a:r>
            <a:br>
              <a:rPr lang="en-US" sz="3600" b="1" dirty="0">
                <a:solidFill>
                  <a:srgbClr val="FFFFFF"/>
                </a:solidFill>
                <a:latin typeface="+mn-lt"/>
                <a:cs typeface="Calibri Light"/>
              </a:rPr>
            </a:br>
            <a:r>
              <a:rPr lang="en-US" sz="3600" b="1" dirty="0">
                <a:solidFill>
                  <a:srgbClr val="FFFFFF"/>
                </a:solidFill>
                <a:latin typeface="+mn-lt"/>
                <a:cs typeface="Calibri Light"/>
              </a:rPr>
              <a:t>in Action</a:t>
            </a:r>
            <a:endParaRPr lang="en-US" sz="3600" b="1" dirty="0">
              <a:solidFill>
                <a:srgbClr val="FFFFFF"/>
              </a:solidFill>
              <a:latin typeface="+mn-lt"/>
            </a:endParaRPr>
          </a:p>
        </p:txBody>
      </p:sp>
      <p:sp>
        <p:nvSpPr>
          <p:cNvPr id="3" name="Content Placeholder 2">
            <a:extLst>
              <a:ext uri="{FF2B5EF4-FFF2-40B4-BE49-F238E27FC236}">
                <a16:creationId xmlns:a16="http://schemas.microsoft.com/office/drawing/2014/main" id="{5DA01051-F32F-4114-6E37-E9C19705842D}"/>
              </a:ext>
            </a:extLst>
          </p:cNvPr>
          <p:cNvSpPr>
            <a:spLocks noGrp="1"/>
          </p:cNvSpPr>
          <p:nvPr>
            <p:ph idx="1"/>
          </p:nvPr>
        </p:nvSpPr>
        <p:spPr>
          <a:xfrm>
            <a:off x="4378718" y="701990"/>
            <a:ext cx="7195628" cy="5974915"/>
          </a:xfrm>
        </p:spPr>
        <p:txBody>
          <a:bodyPr vert="horz" lIns="91440" tIns="45720" rIns="91440" bIns="45720" rtlCol="0" anchor="ctr">
            <a:noAutofit/>
          </a:bodyPr>
          <a:lstStyle/>
          <a:p>
            <a:pPr marL="0" indent="0">
              <a:lnSpc>
                <a:spcPct val="100000"/>
              </a:lnSpc>
              <a:spcBef>
                <a:spcPts val="0"/>
              </a:spcBef>
              <a:buNone/>
            </a:pPr>
            <a:r>
              <a:rPr lang="en-US" sz="2400" i="1" dirty="0">
                <a:cs typeface="Calibri"/>
              </a:rPr>
              <a:t>Be still and know that I am God. </a:t>
            </a:r>
            <a:r>
              <a:rPr lang="en-US" sz="2400" dirty="0">
                <a:cs typeface="Calibri"/>
              </a:rPr>
              <a:t>Psalm 46:10</a:t>
            </a:r>
            <a:endParaRPr lang="en-US" sz="2400" i="1" dirty="0">
              <a:cs typeface="Calibri"/>
            </a:endParaRPr>
          </a:p>
          <a:p>
            <a:pPr marL="0" indent="0">
              <a:lnSpc>
                <a:spcPct val="100000"/>
              </a:lnSpc>
              <a:spcBef>
                <a:spcPts val="0"/>
              </a:spcBef>
              <a:buNone/>
            </a:pPr>
            <a:r>
              <a:rPr lang="en-US" sz="2400" i="1" dirty="0">
                <a:cs typeface="Calibri"/>
              </a:rPr>
              <a:t>We desire God.</a:t>
            </a:r>
          </a:p>
          <a:p>
            <a:pPr marL="0" indent="0">
              <a:lnSpc>
                <a:spcPct val="100000"/>
              </a:lnSpc>
              <a:spcBef>
                <a:spcPts val="0"/>
              </a:spcBef>
              <a:buNone/>
            </a:pPr>
            <a:r>
              <a:rPr lang="en-US" sz="2400" i="1" dirty="0">
                <a:cs typeface="Calibri"/>
              </a:rPr>
              <a:t>We desire what God desires.</a:t>
            </a:r>
          </a:p>
          <a:p>
            <a:pPr marL="0" indent="0">
              <a:lnSpc>
                <a:spcPct val="100000"/>
              </a:lnSpc>
              <a:spcBef>
                <a:spcPts val="0"/>
              </a:spcBef>
              <a:buNone/>
            </a:pPr>
            <a:r>
              <a:rPr lang="en-US" sz="2400" i="1" dirty="0">
                <a:cs typeface="Calibri"/>
              </a:rPr>
              <a:t>We desire God’s justice, tenderness and communion.</a:t>
            </a:r>
          </a:p>
          <a:p>
            <a:pPr marL="0" indent="0">
              <a:lnSpc>
                <a:spcPct val="100000"/>
              </a:lnSpc>
              <a:buNone/>
            </a:pPr>
            <a:r>
              <a:rPr lang="en-US" sz="2400" i="1" dirty="0">
                <a:cs typeface="Calibri"/>
              </a:rPr>
              <a:t>				</a:t>
            </a:r>
            <a:r>
              <a:rPr lang="en-US" sz="2400" dirty="0">
                <a:cs typeface="Calibri"/>
              </a:rPr>
              <a:t>Acts of the 1996 Chapter</a:t>
            </a:r>
          </a:p>
          <a:p>
            <a:pPr marL="0" indent="0">
              <a:lnSpc>
                <a:spcPct val="100000"/>
              </a:lnSpc>
              <a:buNone/>
            </a:pPr>
            <a:endParaRPr lang="en-US" sz="2400" dirty="0">
              <a:cs typeface="Calibri"/>
            </a:endParaRPr>
          </a:p>
          <a:p>
            <a:pPr marL="0" indent="0">
              <a:lnSpc>
                <a:spcPct val="100000"/>
              </a:lnSpc>
              <a:buNone/>
            </a:pPr>
            <a:r>
              <a:rPr lang="en-US" sz="2400" dirty="0">
                <a:cs typeface="Calibri"/>
              </a:rPr>
              <a:t>Contemplation in action is the creative energy at the heart of our mission.</a:t>
            </a:r>
          </a:p>
          <a:p>
            <a:pPr marL="0" indent="0">
              <a:lnSpc>
                <a:spcPct val="100000"/>
              </a:lnSpc>
              <a:buNone/>
            </a:pPr>
            <a:r>
              <a:rPr lang="en-US" sz="2400" dirty="0">
                <a:cs typeface="Calibri"/>
              </a:rPr>
              <a:t>We reaffirm this profound conviction, remembering that to contemplate is</a:t>
            </a:r>
          </a:p>
          <a:p>
            <a:pPr>
              <a:lnSpc>
                <a:spcPct val="100000"/>
              </a:lnSpc>
            </a:pPr>
            <a:r>
              <a:rPr lang="en-US" sz="2400" dirty="0">
                <a:cs typeface="Calibri"/>
              </a:rPr>
              <a:t>To be in the presence of God who is passionate about all creation</a:t>
            </a:r>
          </a:p>
          <a:p>
            <a:pPr>
              <a:lnSpc>
                <a:spcPct val="100000"/>
              </a:lnSpc>
            </a:pPr>
            <a:r>
              <a:rPr lang="en-US" sz="2400" dirty="0">
                <a:cs typeface="Calibri"/>
              </a:rPr>
              <a:t>To be in the presence of the Holy One who is revealed in the faces of all those we encounter, particularly persons who are impoverished and marginalized.</a:t>
            </a:r>
          </a:p>
          <a:p>
            <a:pPr marL="0" indent="0">
              <a:buNone/>
            </a:pPr>
            <a:endParaRPr lang="en-US" sz="2400" i="1" dirty="0">
              <a:cs typeface="Calibri"/>
            </a:endParaRPr>
          </a:p>
        </p:txBody>
      </p:sp>
    </p:spTree>
    <p:extLst>
      <p:ext uri="{BB962C8B-B14F-4D97-AF65-F5344CB8AC3E}">
        <p14:creationId xmlns:p14="http://schemas.microsoft.com/office/powerpoint/2010/main" val="3663355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5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F05BB-3D6A-4DE1-F6AF-3A2A7A23F64A}"/>
              </a:ext>
            </a:extLst>
          </p:cNvPr>
          <p:cNvSpPr>
            <a:spLocks noGrp="1"/>
          </p:cNvSpPr>
          <p:nvPr>
            <p:ph type="title"/>
          </p:nvPr>
        </p:nvSpPr>
        <p:spPr/>
        <p:txBody>
          <a:bodyPr>
            <a:normAutofit/>
          </a:bodyPr>
          <a:lstStyle/>
          <a:p>
            <a:r>
              <a:rPr lang="en-US" sz="4400" b="1" dirty="0">
                <a:latin typeface="Calibri" panose="020F0502020204030204" pitchFamily="34" charset="0"/>
                <a:cs typeface="Calibri" panose="020F0502020204030204" pitchFamily="34" charset="0"/>
              </a:rPr>
              <a:t>Questions for Next Session in September</a:t>
            </a:r>
            <a:br>
              <a:rPr lang="en-US" sz="4400" b="1" dirty="0">
                <a:latin typeface="Calibri" panose="020F0502020204030204" pitchFamily="34" charset="0"/>
                <a:cs typeface="Calibri" panose="020F0502020204030204" pitchFamily="34" charset="0"/>
              </a:rPr>
            </a:br>
            <a:r>
              <a:rPr lang="en-US" sz="4400" b="1" dirty="0">
                <a:latin typeface="Calibri" panose="020F0502020204030204" pitchFamily="34" charset="0"/>
                <a:cs typeface="Calibri" panose="020F0502020204030204" pitchFamily="34" charset="0"/>
              </a:rPr>
              <a:t>on Service – Women in the Church</a:t>
            </a:r>
            <a:endParaRPr lang="en-CA" sz="4400" b="1" dirty="0">
              <a:latin typeface="Calibri" panose="020F0502020204030204" pitchFamily="34" charset="0"/>
              <a:cs typeface="Calibri" panose="020F0502020204030204" pitchFamily="34" charset="0"/>
            </a:endParaRPr>
          </a:p>
        </p:txBody>
      </p:sp>
      <p:sp>
        <p:nvSpPr>
          <p:cNvPr id="4" name="Content Placeholder 3">
            <a:extLst>
              <a:ext uri="{FF2B5EF4-FFF2-40B4-BE49-F238E27FC236}">
                <a16:creationId xmlns:a16="http://schemas.microsoft.com/office/drawing/2014/main" id="{998E38A7-4B45-A47F-7626-B2277902A855}"/>
              </a:ext>
            </a:extLst>
          </p:cNvPr>
          <p:cNvSpPr>
            <a:spLocks noGrp="1"/>
          </p:cNvSpPr>
          <p:nvPr>
            <p:ph idx="1"/>
          </p:nvPr>
        </p:nvSpPr>
        <p:spPr>
          <a:xfrm>
            <a:off x="1639953" y="2898842"/>
            <a:ext cx="10018713" cy="2654879"/>
          </a:xfrm>
        </p:spPr>
        <p:txBody>
          <a:bodyPr>
            <a:normAutofit/>
          </a:bodyPr>
          <a:lstStyle/>
          <a:p>
            <a:pPr marL="0" indent="0">
              <a:buClr>
                <a:schemeClr val="tx1"/>
              </a:buClr>
              <a:buNone/>
            </a:pPr>
            <a:r>
              <a:rPr lang="en-US" sz="3200" dirty="0">
                <a:latin typeface="Calibri" panose="020F0502020204030204" pitchFamily="34" charset="0"/>
                <a:cs typeface="Calibri" panose="020F0502020204030204" pitchFamily="34" charset="0"/>
              </a:rPr>
              <a:t>Looking back at your life, how did the call to serve begin?</a:t>
            </a:r>
          </a:p>
          <a:p>
            <a:pPr marL="457200" lvl="1" indent="0">
              <a:buClr>
                <a:schemeClr val="tx1"/>
              </a:buClr>
              <a:buNone/>
            </a:pPr>
            <a:r>
              <a:rPr lang="en-US" sz="3200" dirty="0">
                <a:latin typeface="Calibri" panose="020F0502020204030204" pitchFamily="34" charset="0"/>
                <a:cs typeface="Calibri" panose="020F0502020204030204" pitchFamily="34" charset="0"/>
              </a:rPr>
              <a:t>A. in your family?</a:t>
            </a:r>
          </a:p>
          <a:p>
            <a:pPr marL="457200" lvl="1" indent="0">
              <a:buClr>
                <a:schemeClr val="tx1"/>
              </a:buClr>
              <a:buNone/>
            </a:pPr>
            <a:r>
              <a:rPr lang="en-US" sz="3200" dirty="0">
                <a:latin typeface="Calibri" panose="020F0502020204030204" pitchFamily="34" charset="0"/>
                <a:cs typeface="Calibri" panose="020F0502020204030204" pitchFamily="34" charset="0"/>
              </a:rPr>
              <a:t>B. in the church?</a:t>
            </a:r>
          </a:p>
          <a:p>
            <a:pPr marL="457200" lvl="1" indent="0">
              <a:buClr>
                <a:schemeClr val="tx1"/>
              </a:buClr>
              <a:buNone/>
            </a:pPr>
            <a:r>
              <a:rPr lang="en-US" sz="3200" dirty="0">
                <a:latin typeface="Calibri" panose="020F0502020204030204" pitchFamily="34" charset="0"/>
                <a:cs typeface="Calibri" panose="020F0502020204030204" pitchFamily="34" charset="0"/>
              </a:rPr>
              <a:t>C. in your community?</a:t>
            </a:r>
            <a:endParaRPr lang="en-CA" sz="3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793312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4B3959F-7747-229C-A9A6-95A84AD10C13}"/>
              </a:ext>
            </a:extLst>
          </p:cNvPr>
          <p:cNvSpPr txBox="1"/>
          <p:nvPr/>
        </p:nvSpPr>
        <p:spPr>
          <a:xfrm>
            <a:off x="5473874" y="882623"/>
            <a:ext cx="6093912" cy="1446550"/>
          </a:xfrm>
          <a:prstGeom prst="rect">
            <a:avLst/>
          </a:prstGeom>
          <a:noFill/>
        </p:spPr>
        <p:txBody>
          <a:bodyPr wrap="square">
            <a:spAutoFit/>
          </a:bodyPr>
          <a:lstStyle/>
          <a:p>
            <a:pPr algn="ctr"/>
            <a:r>
              <a:rPr lang="en-CA" sz="2000" dirty="0">
                <a:hlinkClick r:id="rId3"/>
              </a:rPr>
              <a:t>https://youtu.be/T8rCjcmxWPs</a:t>
            </a:r>
            <a:endParaRPr lang="en-CA" sz="2000" dirty="0"/>
          </a:p>
          <a:p>
            <a:pPr algn="ctr"/>
            <a:r>
              <a:rPr lang="en-US" sz="2000" i="1" dirty="0">
                <a:solidFill>
                  <a:srgbClr val="000000"/>
                </a:solidFill>
                <a:effectLst/>
              </a:rPr>
              <a:t>The Prayer of Jesus as interpreted </a:t>
            </a:r>
            <a:br>
              <a:rPr lang="en-US" sz="2000" i="1" dirty="0">
                <a:solidFill>
                  <a:srgbClr val="000000"/>
                </a:solidFill>
                <a:effectLst/>
              </a:rPr>
            </a:br>
            <a:r>
              <a:rPr lang="en-US" sz="2000" i="1" dirty="0">
                <a:solidFill>
                  <a:srgbClr val="000000"/>
                </a:solidFill>
                <a:effectLst/>
              </a:rPr>
              <a:t>by Miriam Therese Winter</a:t>
            </a:r>
            <a:endParaRPr lang="en-US" sz="2000" dirty="0">
              <a:solidFill>
                <a:srgbClr val="000000"/>
              </a:solidFill>
              <a:effectLst/>
            </a:endParaRPr>
          </a:p>
          <a:p>
            <a:endParaRPr lang="en-CA" sz="2800" dirty="0"/>
          </a:p>
        </p:txBody>
      </p:sp>
      <p:sp>
        <p:nvSpPr>
          <p:cNvPr id="5" name="TextBox 4">
            <a:extLst>
              <a:ext uri="{FF2B5EF4-FFF2-40B4-BE49-F238E27FC236}">
                <a16:creationId xmlns:a16="http://schemas.microsoft.com/office/drawing/2014/main" id="{289358BE-3E0D-5BBE-FD60-96E04A19BC6F}"/>
              </a:ext>
            </a:extLst>
          </p:cNvPr>
          <p:cNvSpPr txBox="1"/>
          <p:nvPr/>
        </p:nvSpPr>
        <p:spPr>
          <a:xfrm>
            <a:off x="5311303" y="1982804"/>
            <a:ext cx="6788840" cy="4673074"/>
          </a:xfrm>
          <a:prstGeom prst="rect">
            <a:avLst/>
          </a:prstGeom>
          <a:noFill/>
        </p:spPr>
        <p:txBody>
          <a:bodyPr wrap="square">
            <a:spAutoFit/>
          </a:bodyPr>
          <a:lstStyle/>
          <a:p>
            <a:pPr algn="l">
              <a:spcAft>
                <a:spcPts val="800"/>
              </a:spcAft>
            </a:pPr>
            <a:r>
              <a:rPr lang="en-US" sz="2100" b="1" dirty="0">
                <a:solidFill>
                  <a:srgbClr val="000000"/>
                </a:solidFill>
                <a:effectLst/>
              </a:rPr>
              <a:t>Leader: </a:t>
            </a:r>
            <a:r>
              <a:rPr lang="en-US" sz="2100" b="0" dirty="0">
                <a:solidFill>
                  <a:srgbClr val="000000"/>
                </a:solidFill>
                <a:effectLst/>
              </a:rPr>
              <a:t>Let us pray together the prayer of Jesus:</a:t>
            </a:r>
          </a:p>
          <a:p>
            <a:pPr algn="l">
              <a:spcAft>
                <a:spcPts val="800"/>
              </a:spcAft>
            </a:pPr>
            <a:r>
              <a:rPr lang="en-US" sz="2100" b="1" dirty="0">
                <a:solidFill>
                  <a:srgbClr val="000000"/>
                </a:solidFill>
                <a:effectLst/>
              </a:rPr>
              <a:t>All: </a:t>
            </a:r>
            <a:r>
              <a:rPr lang="en-US" sz="2100" dirty="0">
                <a:solidFill>
                  <a:srgbClr val="000000"/>
                </a:solidFill>
                <a:effectLst/>
              </a:rPr>
              <a:t>Holy One, who is within, around and among us,</a:t>
            </a:r>
          </a:p>
          <a:p>
            <a:pPr algn="l">
              <a:spcAft>
                <a:spcPts val="800"/>
              </a:spcAft>
            </a:pPr>
            <a:r>
              <a:rPr lang="en-US" sz="2100" dirty="0">
                <a:solidFill>
                  <a:srgbClr val="000000"/>
                </a:solidFill>
                <a:effectLst/>
              </a:rPr>
              <a:t>We celebrate your many names.</a:t>
            </a:r>
          </a:p>
          <a:p>
            <a:pPr algn="l">
              <a:spcAft>
                <a:spcPts val="800"/>
              </a:spcAft>
            </a:pPr>
            <a:r>
              <a:rPr lang="en-US" sz="2100" dirty="0">
                <a:solidFill>
                  <a:srgbClr val="000000"/>
                </a:solidFill>
                <a:effectLst/>
              </a:rPr>
              <a:t>Your Wisdom come.</a:t>
            </a:r>
          </a:p>
          <a:p>
            <a:pPr algn="l">
              <a:spcAft>
                <a:spcPts val="800"/>
              </a:spcAft>
            </a:pPr>
            <a:r>
              <a:rPr lang="en-US" sz="2100" dirty="0">
                <a:solidFill>
                  <a:srgbClr val="000000"/>
                </a:solidFill>
                <a:effectLst/>
              </a:rPr>
              <a:t>Your will be done, unfolding from the depths within us,</a:t>
            </a:r>
          </a:p>
          <a:p>
            <a:pPr algn="l">
              <a:spcAft>
                <a:spcPts val="800"/>
              </a:spcAft>
            </a:pPr>
            <a:r>
              <a:rPr lang="en-US" sz="2100" dirty="0">
                <a:solidFill>
                  <a:srgbClr val="000000"/>
                </a:solidFill>
                <a:effectLst/>
              </a:rPr>
              <a:t>Each day you give us all we need;</a:t>
            </a:r>
          </a:p>
          <a:p>
            <a:pPr algn="l">
              <a:spcAft>
                <a:spcPts val="800"/>
              </a:spcAft>
            </a:pPr>
            <a:r>
              <a:rPr lang="en-US" sz="2100" dirty="0">
                <a:solidFill>
                  <a:srgbClr val="000000"/>
                </a:solidFill>
                <a:effectLst/>
              </a:rPr>
              <a:t>You remind us of our limits, and we let go.</a:t>
            </a:r>
          </a:p>
          <a:p>
            <a:pPr algn="l">
              <a:spcAft>
                <a:spcPts val="800"/>
              </a:spcAft>
            </a:pPr>
            <a:r>
              <a:rPr lang="en-US" sz="2100" dirty="0">
                <a:solidFill>
                  <a:srgbClr val="000000"/>
                </a:solidFill>
                <a:effectLst/>
              </a:rPr>
              <a:t>You support us in our power, and we act with courage.</a:t>
            </a:r>
          </a:p>
          <a:p>
            <a:pPr algn="l">
              <a:spcAft>
                <a:spcPts val="800"/>
              </a:spcAft>
            </a:pPr>
            <a:r>
              <a:rPr lang="en-US" sz="2100" dirty="0">
                <a:solidFill>
                  <a:srgbClr val="000000"/>
                </a:solidFill>
                <a:effectLst/>
              </a:rPr>
              <a:t>For you are the dwelling place within us, </a:t>
            </a:r>
          </a:p>
          <a:p>
            <a:pPr algn="l">
              <a:spcAft>
                <a:spcPts val="800"/>
              </a:spcAft>
            </a:pPr>
            <a:r>
              <a:rPr lang="en-US" sz="2100" dirty="0">
                <a:solidFill>
                  <a:srgbClr val="000000"/>
                </a:solidFill>
                <a:effectLst/>
              </a:rPr>
              <a:t>the empowerment around us,</a:t>
            </a:r>
          </a:p>
          <a:p>
            <a:pPr algn="l">
              <a:spcAft>
                <a:spcPts val="800"/>
              </a:spcAft>
            </a:pPr>
            <a:r>
              <a:rPr lang="en-US" sz="2100" dirty="0">
                <a:solidFill>
                  <a:srgbClr val="000000"/>
                </a:solidFill>
                <a:effectLst/>
              </a:rPr>
              <a:t>and the celebration among us, now and forever.  Amen  </a:t>
            </a:r>
          </a:p>
        </p:txBody>
      </p:sp>
      <p:sp>
        <p:nvSpPr>
          <p:cNvPr id="6" name="TextBox 5">
            <a:extLst>
              <a:ext uri="{FF2B5EF4-FFF2-40B4-BE49-F238E27FC236}">
                <a16:creationId xmlns:a16="http://schemas.microsoft.com/office/drawing/2014/main" id="{6A10D9C2-10A2-D11C-988B-F3CDBE6D9449}"/>
              </a:ext>
            </a:extLst>
          </p:cNvPr>
          <p:cNvSpPr txBox="1"/>
          <p:nvPr/>
        </p:nvSpPr>
        <p:spPr>
          <a:xfrm>
            <a:off x="4893013" y="0"/>
            <a:ext cx="7207129" cy="769441"/>
          </a:xfrm>
          <a:prstGeom prst="rect">
            <a:avLst/>
          </a:prstGeom>
          <a:noFill/>
        </p:spPr>
        <p:txBody>
          <a:bodyPr wrap="square" rtlCol="0">
            <a:spAutoFit/>
          </a:bodyPr>
          <a:lstStyle/>
          <a:p>
            <a:pPr algn="ctr"/>
            <a:r>
              <a:rPr lang="en-US" sz="4400" b="1" dirty="0"/>
              <a:t>Closing Prayer and Song</a:t>
            </a:r>
            <a:endParaRPr lang="en-CA" sz="4400" b="1" dirty="0"/>
          </a:p>
        </p:txBody>
      </p:sp>
      <p:pic>
        <p:nvPicPr>
          <p:cNvPr id="8" name="Picture 7">
            <a:extLst>
              <a:ext uri="{FF2B5EF4-FFF2-40B4-BE49-F238E27FC236}">
                <a16:creationId xmlns:a16="http://schemas.microsoft.com/office/drawing/2014/main" id="{7CD359E1-8B44-8B46-ADEC-E6B2F8F63262}"/>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70457" y="651753"/>
            <a:ext cx="4787482" cy="6238581"/>
          </a:xfrm>
          <a:prstGeom prst="rect">
            <a:avLst/>
          </a:prstGeom>
        </p:spPr>
      </p:pic>
    </p:spTree>
    <p:extLst>
      <p:ext uri="{BB962C8B-B14F-4D97-AF65-F5344CB8AC3E}">
        <p14:creationId xmlns:p14="http://schemas.microsoft.com/office/powerpoint/2010/main" val="3795675502"/>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Parallax">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844</TotalTime>
  <Words>1904</Words>
  <Application>Microsoft Office PowerPoint</Application>
  <PresentationFormat>Widescreen</PresentationFormat>
  <Paragraphs>152</Paragraphs>
  <Slides>24</Slides>
  <Notes>2</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Arial</vt:lpstr>
      <vt:lpstr>Calibri</vt:lpstr>
      <vt:lpstr>Calibri Light</vt:lpstr>
      <vt:lpstr>Corbel</vt:lpstr>
      <vt:lpstr>Office Theme</vt:lpstr>
      <vt:lpstr>Parallax</vt:lpstr>
      <vt:lpstr>Prayer in  Our Life</vt:lpstr>
      <vt:lpstr>Opening Song: Come Be in My Heart, Sarah Thompson https://youtu.be/gwxldz6oH2w </vt:lpstr>
      <vt:lpstr>Questions for the Small Groups</vt:lpstr>
      <vt:lpstr>Forms of Passive Prayer</vt:lpstr>
      <vt:lpstr>Passive Prayer: Let Go of the Shore, Karen Druker https://youtu.be/HwWFZk4DI-w </vt:lpstr>
      <vt:lpstr>Various forms of active prayer</vt:lpstr>
      <vt:lpstr>Active Prayer: Here in This Place https://youtu.be/cVWY9ourooI </vt:lpstr>
      <vt:lpstr>The Life of Prayer  of Eulalie Durocher</vt:lpstr>
      <vt:lpstr>Childhood Communion with Nature Family Prayer Sacraments  </vt:lpstr>
      <vt:lpstr>Young Woman  at Home and Visits  in the Parish</vt:lpstr>
      <vt:lpstr>Assistant in the Parish of Beloeuil, Prayer Leader</vt:lpstr>
      <vt:lpstr>Importance of Prayer in the Daily Schedule  of the Congregation</vt:lpstr>
      <vt:lpstr>Her Favorite Spot when Praying in the Chapel</vt:lpstr>
      <vt:lpstr>View from Her Spot in Chapel</vt:lpstr>
      <vt:lpstr>Letter to  Her Sister, Mother Saint Cecil, CND</vt:lpstr>
      <vt:lpstr>Letter to Her Brother Father Flavian Durocher, Oblate Novice at Saguenay, Quebec.</vt:lpstr>
      <vt:lpstr>Letter to Her Brother Fr. Theophile Durocher, Pastor of Beloeuil</vt:lpstr>
      <vt:lpstr>Letter to Sister M. Claire, Beloeuil Convent</vt:lpstr>
      <vt:lpstr>SNJM Constitutions  Contemplation in Action</vt:lpstr>
      <vt:lpstr>Private prayer</vt:lpstr>
      <vt:lpstr>PowerPoint Presentation</vt:lpstr>
      <vt:lpstr>   Chapter Acts 2001 We Are Called  to Be Women of Contemplation  in Action</vt:lpstr>
      <vt:lpstr>Questions for Next Session in September on Service – Women in the Church</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Blynda Barnett</cp:lastModifiedBy>
  <cp:revision>14</cp:revision>
  <dcterms:created xsi:type="dcterms:W3CDTF">2013-07-15T20:26:40Z</dcterms:created>
  <dcterms:modified xsi:type="dcterms:W3CDTF">2023-09-06T21:48:11Z</dcterms:modified>
</cp:coreProperties>
</file>